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72" r:id="rId9"/>
    <p:sldId id="260" r:id="rId10"/>
    <p:sldId id="270" r:id="rId11"/>
    <p:sldId id="273" r:id="rId12"/>
    <p:sldId id="261" r:id="rId13"/>
    <p:sldId id="262" r:id="rId14"/>
    <p:sldId id="263" r:id="rId15"/>
    <p:sldId id="264" r:id="rId16"/>
    <p:sldId id="265" r:id="rId17"/>
    <p:sldId id="266" r:id="rId18"/>
    <p:sldId id="267" r:id="rId19"/>
    <p:sldId id="268" r:id="rId20"/>
    <p:sldId id="269" r:id="rId21"/>
    <p:sldId id="271" r:id="rId2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9" autoAdjust="0"/>
    <p:restoredTop sz="94660"/>
  </p:normalViewPr>
  <p:slideViewPr>
    <p:cSldViewPr snapToGrid="0">
      <p:cViewPr varScale="1">
        <p:scale>
          <a:sx n="67" d="100"/>
          <a:sy n="67" d="100"/>
        </p:scale>
        <p:origin x="45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neke van Tuinen" userId="ed22c550-b84f-4481-816d-c5ae7bd4721b" providerId="ADAL" clId="{44D49EAB-EC44-4D3E-834B-E522AE39B7B2}"/>
    <pc:docChg chg="custSel mod addSld modSld">
      <pc:chgData name="Hanneke van Tuinen" userId="ed22c550-b84f-4481-816d-c5ae7bd4721b" providerId="ADAL" clId="{44D49EAB-EC44-4D3E-834B-E522AE39B7B2}" dt="2019-12-04T11:54:06.728" v="221" actId="20577"/>
      <pc:docMkLst>
        <pc:docMk/>
      </pc:docMkLst>
      <pc:sldChg chg="addSp delSp modSp">
        <pc:chgData name="Hanneke van Tuinen" userId="ed22c550-b84f-4481-816d-c5ae7bd4721b" providerId="ADAL" clId="{44D49EAB-EC44-4D3E-834B-E522AE39B7B2}" dt="2019-11-26T20:11:08.145" v="3"/>
        <pc:sldMkLst>
          <pc:docMk/>
          <pc:sldMk cId="2166448815" sldId="261"/>
        </pc:sldMkLst>
        <pc:picChg chg="add del mod">
          <ac:chgData name="Hanneke van Tuinen" userId="ed22c550-b84f-4481-816d-c5ae7bd4721b" providerId="ADAL" clId="{44D49EAB-EC44-4D3E-834B-E522AE39B7B2}" dt="2019-11-26T20:11:08.145" v="3"/>
          <ac:picMkLst>
            <pc:docMk/>
            <pc:sldMk cId="2166448815" sldId="261"/>
            <ac:picMk id="4" creationId="{F7CA4767-DB69-465B-8298-5B6730959768}"/>
          </ac:picMkLst>
        </pc:picChg>
      </pc:sldChg>
      <pc:sldChg chg="modSp">
        <pc:chgData name="Hanneke van Tuinen" userId="ed22c550-b84f-4481-816d-c5ae7bd4721b" providerId="ADAL" clId="{44D49EAB-EC44-4D3E-834B-E522AE39B7B2}" dt="2019-12-04T11:54:06.728" v="221" actId="20577"/>
        <pc:sldMkLst>
          <pc:docMk/>
          <pc:sldMk cId="2194982297" sldId="264"/>
        </pc:sldMkLst>
        <pc:spChg chg="mod">
          <ac:chgData name="Hanneke van Tuinen" userId="ed22c550-b84f-4481-816d-c5ae7bd4721b" providerId="ADAL" clId="{44D49EAB-EC44-4D3E-834B-E522AE39B7B2}" dt="2019-12-04T11:54:06.728" v="221" actId="20577"/>
          <ac:spMkLst>
            <pc:docMk/>
            <pc:sldMk cId="2194982297" sldId="264"/>
            <ac:spMk id="3" creationId="{21E1E098-B4FC-4B9C-927C-E30E96768329}"/>
          </ac:spMkLst>
        </pc:spChg>
      </pc:sldChg>
      <pc:sldChg chg="modSp">
        <pc:chgData name="Hanneke van Tuinen" userId="ed22c550-b84f-4481-816d-c5ae7bd4721b" providerId="ADAL" clId="{44D49EAB-EC44-4D3E-834B-E522AE39B7B2}" dt="2019-12-04T11:18:23.333" v="181" actId="20577"/>
        <pc:sldMkLst>
          <pc:docMk/>
          <pc:sldMk cId="3363770904" sldId="266"/>
        </pc:sldMkLst>
        <pc:spChg chg="mod">
          <ac:chgData name="Hanneke van Tuinen" userId="ed22c550-b84f-4481-816d-c5ae7bd4721b" providerId="ADAL" clId="{44D49EAB-EC44-4D3E-834B-E522AE39B7B2}" dt="2019-12-04T11:18:23.333" v="181" actId="20577"/>
          <ac:spMkLst>
            <pc:docMk/>
            <pc:sldMk cId="3363770904" sldId="266"/>
            <ac:spMk id="3" creationId="{89C250BB-DD40-4CAD-9292-89FE28BCFBE5}"/>
          </ac:spMkLst>
        </pc:spChg>
      </pc:sldChg>
      <pc:sldChg chg="modSp">
        <pc:chgData name="Hanneke van Tuinen" userId="ed22c550-b84f-4481-816d-c5ae7bd4721b" providerId="ADAL" clId="{44D49EAB-EC44-4D3E-834B-E522AE39B7B2}" dt="2019-12-04T11:02:49.925" v="180" actId="20577"/>
        <pc:sldMkLst>
          <pc:docMk/>
          <pc:sldMk cId="1547446185" sldId="267"/>
        </pc:sldMkLst>
        <pc:spChg chg="mod">
          <ac:chgData name="Hanneke van Tuinen" userId="ed22c550-b84f-4481-816d-c5ae7bd4721b" providerId="ADAL" clId="{44D49EAB-EC44-4D3E-834B-E522AE39B7B2}" dt="2019-12-04T11:02:49.925" v="180" actId="20577"/>
          <ac:spMkLst>
            <pc:docMk/>
            <pc:sldMk cId="1547446185" sldId="267"/>
            <ac:spMk id="3" creationId="{5244F844-5E22-44B7-8BD1-418F13B36C45}"/>
          </ac:spMkLst>
        </pc:spChg>
      </pc:sldChg>
      <pc:sldChg chg="modSp">
        <pc:chgData name="Hanneke van Tuinen" userId="ed22c550-b84f-4481-816d-c5ae7bd4721b" providerId="ADAL" clId="{44D49EAB-EC44-4D3E-834B-E522AE39B7B2}" dt="2019-12-04T11:00:22.174" v="113" actId="113"/>
        <pc:sldMkLst>
          <pc:docMk/>
          <pc:sldMk cId="2948746928" sldId="269"/>
        </pc:sldMkLst>
        <pc:spChg chg="mod">
          <ac:chgData name="Hanneke van Tuinen" userId="ed22c550-b84f-4481-816d-c5ae7bd4721b" providerId="ADAL" clId="{44D49EAB-EC44-4D3E-834B-E522AE39B7B2}" dt="2019-12-04T11:00:22.174" v="113" actId="113"/>
          <ac:spMkLst>
            <pc:docMk/>
            <pc:sldMk cId="2948746928" sldId="269"/>
            <ac:spMk id="2" creationId="{4280113C-3F15-4556-B246-1C86A9DF6822}"/>
          </ac:spMkLst>
        </pc:spChg>
        <pc:spChg chg="mod">
          <ac:chgData name="Hanneke van Tuinen" userId="ed22c550-b84f-4481-816d-c5ae7bd4721b" providerId="ADAL" clId="{44D49EAB-EC44-4D3E-834B-E522AE39B7B2}" dt="2019-12-04T10:59:33.167" v="70" actId="20577"/>
          <ac:spMkLst>
            <pc:docMk/>
            <pc:sldMk cId="2948746928" sldId="269"/>
            <ac:spMk id="3" creationId="{EACDFA31-1889-4F2B-BD9B-C55781DC0A37}"/>
          </ac:spMkLst>
        </pc:spChg>
      </pc:sldChg>
      <pc:sldChg chg="addSp modSp mod setBg">
        <pc:chgData name="Hanneke van Tuinen" userId="ed22c550-b84f-4481-816d-c5ae7bd4721b" providerId="ADAL" clId="{44D49EAB-EC44-4D3E-834B-E522AE39B7B2}" dt="2019-12-04T10:59:52.497" v="112" actId="26606"/>
        <pc:sldMkLst>
          <pc:docMk/>
          <pc:sldMk cId="3975273551" sldId="271"/>
        </pc:sldMkLst>
        <pc:spChg chg="mod">
          <ac:chgData name="Hanneke van Tuinen" userId="ed22c550-b84f-4481-816d-c5ae7bd4721b" providerId="ADAL" clId="{44D49EAB-EC44-4D3E-834B-E522AE39B7B2}" dt="2019-12-04T10:59:52.497" v="112" actId="26606"/>
          <ac:spMkLst>
            <pc:docMk/>
            <pc:sldMk cId="3975273551" sldId="271"/>
            <ac:spMk id="2" creationId="{44D8D750-282B-493D-9916-DFDF65FA6583}"/>
          </ac:spMkLst>
        </pc:spChg>
        <pc:spChg chg="mod">
          <ac:chgData name="Hanneke van Tuinen" userId="ed22c550-b84f-4481-816d-c5ae7bd4721b" providerId="ADAL" clId="{44D49EAB-EC44-4D3E-834B-E522AE39B7B2}" dt="2019-12-04T10:59:52.497" v="112" actId="26606"/>
          <ac:spMkLst>
            <pc:docMk/>
            <pc:sldMk cId="3975273551" sldId="271"/>
            <ac:spMk id="3" creationId="{273AE016-F4DC-4771-9AA5-F18B030D7905}"/>
          </ac:spMkLst>
        </pc:spChg>
        <pc:spChg chg="add">
          <ac:chgData name="Hanneke van Tuinen" userId="ed22c550-b84f-4481-816d-c5ae7bd4721b" providerId="ADAL" clId="{44D49EAB-EC44-4D3E-834B-E522AE39B7B2}" dt="2019-12-04T10:59:52.497" v="112" actId="26606"/>
          <ac:spMkLst>
            <pc:docMk/>
            <pc:sldMk cId="3975273551" sldId="271"/>
            <ac:spMk id="8" creationId="{4351DFE5-F63D-4BE0-BDA9-E3EB88F01AA5}"/>
          </ac:spMkLst>
        </pc:spChg>
        <pc:picChg chg="add">
          <ac:chgData name="Hanneke van Tuinen" userId="ed22c550-b84f-4481-816d-c5ae7bd4721b" providerId="ADAL" clId="{44D49EAB-EC44-4D3E-834B-E522AE39B7B2}" dt="2019-12-04T10:59:52.497" v="112" actId="26606"/>
          <ac:picMkLst>
            <pc:docMk/>
            <pc:sldMk cId="3975273551" sldId="271"/>
            <ac:picMk id="10" creationId="{3AA16612-ACD2-4A16-8F2B-4514FD6BF28F}"/>
          </ac:picMkLst>
        </pc:picChg>
      </pc:sldChg>
      <pc:sldChg chg="addSp delSp modSp add">
        <pc:chgData name="Hanneke van Tuinen" userId="ed22c550-b84f-4481-816d-c5ae7bd4721b" providerId="ADAL" clId="{44D49EAB-EC44-4D3E-834B-E522AE39B7B2}" dt="2019-11-26T20:11:45.581" v="35" actId="1076"/>
        <pc:sldMkLst>
          <pc:docMk/>
          <pc:sldMk cId="2002091505" sldId="273"/>
        </pc:sldMkLst>
        <pc:spChg chg="mod">
          <ac:chgData name="Hanneke van Tuinen" userId="ed22c550-b84f-4481-816d-c5ae7bd4721b" providerId="ADAL" clId="{44D49EAB-EC44-4D3E-834B-E522AE39B7B2}" dt="2019-11-26T20:11:39.952" v="32" actId="20577"/>
          <ac:spMkLst>
            <pc:docMk/>
            <pc:sldMk cId="2002091505" sldId="273"/>
            <ac:spMk id="2" creationId="{BE95C998-56F2-4672-970F-E8C4B03EFF73}"/>
          </ac:spMkLst>
        </pc:spChg>
        <pc:spChg chg="del">
          <ac:chgData name="Hanneke van Tuinen" userId="ed22c550-b84f-4481-816d-c5ae7bd4721b" providerId="ADAL" clId="{44D49EAB-EC44-4D3E-834B-E522AE39B7B2}" dt="2019-11-26T20:11:12.372" v="4"/>
          <ac:spMkLst>
            <pc:docMk/>
            <pc:sldMk cId="2002091505" sldId="273"/>
            <ac:spMk id="3" creationId="{B7577368-33D2-49F6-B817-EBC1760E5106}"/>
          </ac:spMkLst>
        </pc:spChg>
        <pc:picChg chg="add mod">
          <ac:chgData name="Hanneke van Tuinen" userId="ed22c550-b84f-4481-816d-c5ae7bd4721b" providerId="ADAL" clId="{44D49EAB-EC44-4D3E-834B-E522AE39B7B2}" dt="2019-11-26T20:11:45.581" v="35" actId="1076"/>
          <ac:picMkLst>
            <pc:docMk/>
            <pc:sldMk cId="2002091505" sldId="273"/>
            <ac:picMk id="4" creationId="{54DB6897-C0EE-4380-9C20-D065F4AE8DCB}"/>
          </ac:picMkLst>
        </pc:picChg>
        <pc:picChg chg="add del mod">
          <ac:chgData name="Hanneke van Tuinen" userId="ed22c550-b84f-4481-816d-c5ae7bd4721b" providerId="ADAL" clId="{44D49EAB-EC44-4D3E-834B-E522AE39B7B2}" dt="2019-11-26T20:11:43.525" v="34" actId="478"/>
          <ac:picMkLst>
            <pc:docMk/>
            <pc:sldMk cId="2002091505" sldId="273"/>
            <ac:picMk id="5" creationId="{60841422-BAA3-4375-8291-6162D3C47C8C}"/>
          </ac:picMkLst>
        </pc:picChg>
      </pc:sldChg>
    </pc:docChg>
  </pc:docChgLst>
  <pc:docChgLst>
    <pc:chgData name="Hanneke van Tuinen" userId="ed22c550-b84f-4481-816d-c5ae7bd4721b" providerId="ADAL" clId="{E65A006A-4ED5-4FDF-92CA-9D9E17CF8AB0}"/>
    <pc:docChg chg="modSld">
      <pc:chgData name="Hanneke van Tuinen" userId="ed22c550-b84f-4481-816d-c5ae7bd4721b" providerId="ADAL" clId="{E65A006A-4ED5-4FDF-92CA-9D9E17CF8AB0}" dt="2020-11-17T09:27:37.006" v="0" actId="1076"/>
      <pc:docMkLst>
        <pc:docMk/>
      </pc:docMkLst>
      <pc:sldChg chg="modSp">
        <pc:chgData name="Hanneke van Tuinen" userId="ed22c550-b84f-4481-816d-c5ae7bd4721b" providerId="ADAL" clId="{E65A006A-4ED5-4FDF-92CA-9D9E17CF8AB0}" dt="2020-11-17T09:27:37.006" v="0" actId="1076"/>
        <pc:sldMkLst>
          <pc:docMk/>
          <pc:sldMk cId="2788648085" sldId="270"/>
        </pc:sldMkLst>
        <pc:spChg chg="mod">
          <ac:chgData name="Hanneke van Tuinen" userId="ed22c550-b84f-4481-816d-c5ae7bd4721b" providerId="ADAL" clId="{E65A006A-4ED5-4FDF-92CA-9D9E17CF8AB0}" dt="2020-11-17T09:27:37.006" v="0" actId="1076"/>
          <ac:spMkLst>
            <pc:docMk/>
            <pc:sldMk cId="2788648085" sldId="270"/>
            <ac:spMk id="3" creationId="{E52396A5-9562-497B-9EAB-AE15A2DEE5C1}"/>
          </ac:spMkLst>
        </pc:sp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A715B7-9CED-4425-B289-F8B62B4E68DD}"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865206EF-EB60-49A3-91D0-79419C55B9E5}">
      <dgm:prSet/>
      <dgm:spPr/>
      <dgm:t>
        <a:bodyPr/>
        <a:lstStyle/>
        <a:p>
          <a:r>
            <a:rPr lang="nl-NL"/>
            <a:t>Begrippen passend bij het onderwerp ‘pijn’</a:t>
          </a:r>
          <a:endParaRPr lang="en-US"/>
        </a:p>
      </dgm:t>
    </dgm:pt>
    <dgm:pt modelId="{BFFD20E9-39C2-4408-AC49-312834E796C3}" type="parTrans" cxnId="{C55DFC1D-54FC-4936-AE63-29E6ADAD825E}">
      <dgm:prSet/>
      <dgm:spPr/>
      <dgm:t>
        <a:bodyPr/>
        <a:lstStyle/>
        <a:p>
          <a:endParaRPr lang="en-US"/>
        </a:p>
      </dgm:t>
    </dgm:pt>
    <dgm:pt modelId="{7506DE3F-9B18-44C2-8327-F5DEF4853499}" type="sibTrans" cxnId="{C55DFC1D-54FC-4936-AE63-29E6ADAD825E}">
      <dgm:prSet/>
      <dgm:spPr/>
      <dgm:t>
        <a:bodyPr/>
        <a:lstStyle/>
        <a:p>
          <a:endParaRPr lang="en-US"/>
        </a:p>
      </dgm:t>
    </dgm:pt>
    <dgm:pt modelId="{D1A893EC-A0F4-4D44-827A-56B097FC77DC}">
      <dgm:prSet/>
      <dgm:spPr/>
      <dgm:t>
        <a:bodyPr/>
        <a:lstStyle/>
        <a:p>
          <a:r>
            <a:rPr lang="nl-NL"/>
            <a:t>Neurologie (sensorisch/motorisch)</a:t>
          </a:r>
          <a:endParaRPr lang="en-US"/>
        </a:p>
      </dgm:t>
    </dgm:pt>
    <dgm:pt modelId="{12F8C0D5-9983-4ADC-A4FE-AB24A597D254}" type="parTrans" cxnId="{2C2EE01F-6B84-4246-BBCB-8143E6A5418B}">
      <dgm:prSet/>
      <dgm:spPr/>
      <dgm:t>
        <a:bodyPr/>
        <a:lstStyle/>
        <a:p>
          <a:endParaRPr lang="en-US"/>
        </a:p>
      </dgm:t>
    </dgm:pt>
    <dgm:pt modelId="{4B62CAFB-EA88-49E8-83E0-28563C152260}" type="sibTrans" cxnId="{2C2EE01F-6B84-4246-BBCB-8143E6A5418B}">
      <dgm:prSet/>
      <dgm:spPr/>
      <dgm:t>
        <a:bodyPr/>
        <a:lstStyle/>
        <a:p>
          <a:endParaRPr lang="en-US"/>
        </a:p>
      </dgm:t>
    </dgm:pt>
    <dgm:pt modelId="{BE08637B-1480-43A8-ACCF-339DDB9B25EA}">
      <dgm:prSet/>
      <dgm:spPr/>
      <dgm:t>
        <a:bodyPr/>
        <a:lstStyle/>
        <a:p>
          <a:r>
            <a:rPr lang="nl-NL"/>
            <a:t>Functie van pijn</a:t>
          </a:r>
          <a:endParaRPr lang="en-US"/>
        </a:p>
      </dgm:t>
    </dgm:pt>
    <dgm:pt modelId="{1DC07F18-5929-4227-9945-C9E4CA96AF1B}" type="parTrans" cxnId="{369AF027-0FF3-4393-A907-0966533D4BE9}">
      <dgm:prSet/>
      <dgm:spPr/>
      <dgm:t>
        <a:bodyPr/>
        <a:lstStyle/>
        <a:p>
          <a:endParaRPr lang="en-US"/>
        </a:p>
      </dgm:t>
    </dgm:pt>
    <dgm:pt modelId="{3D81A998-92FD-4F54-8BE0-0ACD332E3A16}" type="sibTrans" cxnId="{369AF027-0FF3-4393-A907-0966533D4BE9}">
      <dgm:prSet/>
      <dgm:spPr/>
      <dgm:t>
        <a:bodyPr/>
        <a:lstStyle/>
        <a:p>
          <a:endParaRPr lang="en-US"/>
        </a:p>
      </dgm:t>
    </dgm:pt>
    <dgm:pt modelId="{FC05F5FA-222A-42F2-BF52-E7D3F967F478}">
      <dgm:prSet/>
      <dgm:spPr/>
      <dgm:t>
        <a:bodyPr/>
        <a:lstStyle/>
        <a:p>
          <a:r>
            <a:rPr lang="nl-NL"/>
            <a:t>Soorten pijn</a:t>
          </a:r>
          <a:endParaRPr lang="en-US"/>
        </a:p>
      </dgm:t>
    </dgm:pt>
    <dgm:pt modelId="{35320311-E8F0-48EE-9242-968C8101882F}" type="parTrans" cxnId="{AA386967-5919-4BE3-9F99-AC84C2BFA007}">
      <dgm:prSet/>
      <dgm:spPr/>
      <dgm:t>
        <a:bodyPr/>
        <a:lstStyle/>
        <a:p>
          <a:endParaRPr lang="en-US"/>
        </a:p>
      </dgm:t>
    </dgm:pt>
    <dgm:pt modelId="{B14C3EBE-327F-4B05-84AF-2607A1B20132}" type="sibTrans" cxnId="{AA386967-5919-4BE3-9F99-AC84C2BFA007}">
      <dgm:prSet/>
      <dgm:spPr/>
      <dgm:t>
        <a:bodyPr/>
        <a:lstStyle/>
        <a:p>
          <a:endParaRPr lang="en-US"/>
        </a:p>
      </dgm:t>
    </dgm:pt>
    <dgm:pt modelId="{C9A1DF34-6EB6-488C-A535-D8915FF7F8E7}">
      <dgm:prSet/>
      <dgm:spPr/>
      <dgm:t>
        <a:bodyPr/>
        <a:lstStyle/>
        <a:p>
          <a:r>
            <a:rPr lang="nl-NL"/>
            <a:t>Pijnbestrijding (analgetica)</a:t>
          </a:r>
          <a:endParaRPr lang="en-US"/>
        </a:p>
      </dgm:t>
    </dgm:pt>
    <dgm:pt modelId="{5D6CBEC7-972C-44A3-BFE7-AF1611012623}" type="parTrans" cxnId="{5EE98D8B-D638-4748-B0D7-C34F9C7BC9CE}">
      <dgm:prSet/>
      <dgm:spPr/>
      <dgm:t>
        <a:bodyPr/>
        <a:lstStyle/>
        <a:p>
          <a:endParaRPr lang="en-US"/>
        </a:p>
      </dgm:t>
    </dgm:pt>
    <dgm:pt modelId="{EA2CE6A5-283B-4000-A321-3236941BD51D}" type="sibTrans" cxnId="{5EE98D8B-D638-4748-B0D7-C34F9C7BC9CE}">
      <dgm:prSet/>
      <dgm:spPr/>
      <dgm:t>
        <a:bodyPr/>
        <a:lstStyle/>
        <a:p>
          <a:endParaRPr lang="en-US"/>
        </a:p>
      </dgm:t>
    </dgm:pt>
    <dgm:pt modelId="{2DC7C0CA-47ED-4277-9F1F-A7F59B6DDE9A}">
      <dgm:prSet/>
      <dgm:spPr/>
      <dgm:t>
        <a:bodyPr/>
        <a:lstStyle/>
        <a:p>
          <a:r>
            <a:rPr lang="nl-NL"/>
            <a:t>Opdracht tijdens de les</a:t>
          </a:r>
          <a:endParaRPr lang="en-US"/>
        </a:p>
      </dgm:t>
    </dgm:pt>
    <dgm:pt modelId="{A4C32035-5DCF-4C01-B656-35D203EA405C}" type="parTrans" cxnId="{D6695D10-7612-43AD-91CE-2A7D742F617E}">
      <dgm:prSet/>
      <dgm:spPr/>
      <dgm:t>
        <a:bodyPr/>
        <a:lstStyle/>
        <a:p>
          <a:endParaRPr lang="en-US"/>
        </a:p>
      </dgm:t>
    </dgm:pt>
    <dgm:pt modelId="{4D9C3F97-4147-445B-A0AD-1C341BB73C69}" type="sibTrans" cxnId="{D6695D10-7612-43AD-91CE-2A7D742F617E}">
      <dgm:prSet/>
      <dgm:spPr/>
      <dgm:t>
        <a:bodyPr/>
        <a:lstStyle/>
        <a:p>
          <a:endParaRPr lang="en-US"/>
        </a:p>
      </dgm:t>
    </dgm:pt>
    <dgm:pt modelId="{372EEA37-0E8E-408D-8178-DDE9A38FE12A}" type="pres">
      <dgm:prSet presAssocID="{5FA715B7-9CED-4425-B289-F8B62B4E68DD}" presName="root" presStyleCnt="0">
        <dgm:presLayoutVars>
          <dgm:dir/>
          <dgm:resizeHandles val="exact"/>
        </dgm:presLayoutVars>
      </dgm:prSet>
      <dgm:spPr/>
    </dgm:pt>
    <dgm:pt modelId="{196243C4-D2D2-4ECF-B826-AA0C083E3E97}" type="pres">
      <dgm:prSet presAssocID="{865206EF-EB60-49A3-91D0-79419C55B9E5}" presName="compNode" presStyleCnt="0"/>
      <dgm:spPr/>
    </dgm:pt>
    <dgm:pt modelId="{D565F524-369A-43FC-BF02-C282C2AF0F8E}" type="pres">
      <dgm:prSet presAssocID="{865206EF-EB60-49A3-91D0-79419C55B9E5}" presName="bgRect" presStyleLbl="bgShp" presStyleIdx="0" presStyleCnt="6"/>
      <dgm:spPr/>
    </dgm:pt>
    <dgm:pt modelId="{F6EDC403-4D04-4F75-BA0D-5599800A7348}" type="pres">
      <dgm:prSet presAssocID="{865206EF-EB60-49A3-91D0-79419C55B9E5}"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Questions"/>
        </a:ext>
      </dgm:extLst>
    </dgm:pt>
    <dgm:pt modelId="{BD4A3F81-2E91-4DC6-96BD-C8D5ADDAAE82}" type="pres">
      <dgm:prSet presAssocID="{865206EF-EB60-49A3-91D0-79419C55B9E5}" presName="spaceRect" presStyleCnt="0"/>
      <dgm:spPr/>
    </dgm:pt>
    <dgm:pt modelId="{EF635287-E830-40E8-BEB3-325054EAD82B}" type="pres">
      <dgm:prSet presAssocID="{865206EF-EB60-49A3-91D0-79419C55B9E5}" presName="parTx" presStyleLbl="revTx" presStyleIdx="0" presStyleCnt="6">
        <dgm:presLayoutVars>
          <dgm:chMax val="0"/>
          <dgm:chPref val="0"/>
        </dgm:presLayoutVars>
      </dgm:prSet>
      <dgm:spPr/>
    </dgm:pt>
    <dgm:pt modelId="{239B9FBA-74E0-471F-80C2-D56F41D91E88}" type="pres">
      <dgm:prSet presAssocID="{7506DE3F-9B18-44C2-8327-F5DEF4853499}" presName="sibTrans" presStyleCnt="0"/>
      <dgm:spPr/>
    </dgm:pt>
    <dgm:pt modelId="{8A557352-9C1B-45E5-8473-4C9FC3FBAAB5}" type="pres">
      <dgm:prSet presAssocID="{D1A893EC-A0F4-4D44-827A-56B097FC77DC}" presName="compNode" presStyleCnt="0"/>
      <dgm:spPr/>
    </dgm:pt>
    <dgm:pt modelId="{3441A170-EE5B-406C-9C81-3448FAEB7070}" type="pres">
      <dgm:prSet presAssocID="{D1A893EC-A0F4-4D44-827A-56B097FC77DC}" presName="bgRect" presStyleLbl="bgShp" presStyleIdx="1" presStyleCnt="6"/>
      <dgm:spPr/>
    </dgm:pt>
    <dgm:pt modelId="{23E71CC6-486A-4174-B2BE-137250224338}" type="pres">
      <dgm:prSet presAssocID="{D1A893EC-A0F4-4D44-827A-56B097FC77DC}"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keleton"/>
        </a:ext>
      </dgm:extLst>
    </dgm:pt>
    <dgm:pt modelId="{9290A5F3-F053-4DD8-A335-3E272C443B43}" type="pres">
      <dgm:prSet presAssocID="{D1A893EC-A0F4-4D44-827A-56B097FC77DC}" presName="spaceRect" presStyleCnt="0"/>
      <dgm:spPr/>
    </dgm:pt>
    <dgm:pt modelId="{6BD08939-421E-4591-9866-7E5A3C0F09B0}" type="pres">
      <dgm:prSet presAssocID="{D1A893EC-A0F4-4D44-827A-56B097FC77DC}" presName="parTx" presStyleLbl="revTx" presStyleIdx="1" presStyleCnt="6">
        <dgm:presLayoutVars>
          <dgm:chMax val="0"/>
          <dgm:chPref val="0"/>
        </dgm:presLayoutVars>
      </dgm:prSet>
      <dgm:spPr/>
    </dgm:pt>
    <dgm:pt modelId="{3385ABB7-B26E-40FE-8BCE-934625B85C0D}" type="pres">
      <dgm:prSet presAssocID="{4B62CAFB-EA88-49E8-83E0-28563C152260}" presName="sibTrans" presStyleCnt="0"/>
      <dgm:spPr/>
    </dgm:pt>
    <dgm:pt modelId="{E260EA61-72B4-4344-8EB5-007CC69AA91C}" type="pres">
      <dgm:prSet presAssocID="{BE08637B-1480-43A8-ACCF-339DDB9B25EA}" presName="compNode" presStyleCnt="0"/>
      <dgm:spPr/>
    </dgm:pt>
    <dgm:pt modelId="{B6CDBC85-A3E1-4C53-8F30-D287FC3F8A2A}" type="pres">
      <dgm:prSet presAssocID="{BE08637B-1480-43A8-ACCF-339DDB9B25EA}" presName="bgRect" presStyleLbl="bgShp" presStyleIdx="2" presStyleCnt="6"/>
      <dgm:spPr/>
    </dgm:pt>
    <dgm:pt modelId="{38635FB2-BAC6-4895-AA13-9EDBEF325876}" type="pres">
      <dgm:prSet presAssocID="{BE08637B-1480-43A8-ACCF-339DDB9B25EA}"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AngerSymbol"/>
        </a:ext>
      </dgm:extLst>
    </dgm:pt>
    <dgm:pt modelId="{754FDD8C-5952-49E6-9A04-2B86A53202AF}" type="pres">
      <dgm:prSet presAssocID="{BE08637B-1480-43A8-ACCF-339DDB9B25EA}" presName="spaceRect" presStyleCnt="0"/>
      <dgm:spPr/>
    </dgm:pt>
    <dgm:pt modelId="{57A49472-38B4-4AB6-ACA3-E050D29104A8}" type="pres">
      <dgm:prSet presAssocID="{BE08637B-1480-43A8-ACCF-339DDB9B25EA}" presName="parTx" presStyleLbl="revTx" presStyleIdx="2" presStyleCnt="6">
        <dgm:presLayoutVars>
          <dgm:chMax val="0"/>
          <dgm:chPref val="0"/>
        </dgm:presLayoutVars>
      </dgm:prSet>
      <dgm:spPr/>
    </dgm:pt>
    <dgm:pt modelId="{3FCB4644-0600-48F2-9544-03190F731EEC}" type="pres">
      <dgm:prSet presAssocID="{3D81A998-92FD-4F54-8BE0-0ACD332E3A16}" presName="sibTrans" presStyleCnt="0"/>
      <dgm:spPr/>
    </dgm:pt>
    <dgm:pt modelId="{B6142AB0-DB81-4328-96A0-528AB499342D}" type="pres">
      <dgm:prSet presAssocID="{FC05F5FA-222A-42F2-BF52-E7D3F967F478}" presName="compNode" presStyleCnt="0"/>
      <dgm:spPr/>
    </dgm:pt>
    <dgm:pt modelId="{02701DDC-7BB0-4902-B517-B60FCB24C9EE}" type="pres">
      <dgm:prSet presAssocID="{FC05F5FA-222A-42F2-BF52-E7D3F967F478}" presName="bgRect" presStyleLbl="bgShp" presStyleIdx="3" presStyleCnt="6"/>
      <dgm:spPr/>
    </dgm:pt>
    <dgm:pt modelId="{DBA26D66-3E37-4313-B4F2-9743F97BF4AB}" type="pres">
      <dgm:prSet presAssocID="{FC05F5FA-222A-42F2-BF52-E7D3F967F478}"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Fish"/>
        </a:ext>
      </dgm:extLst>
    </dgm:pt>
    <dgm:pt modelId="{5058A157-8763-42E1-BB3C-3A04B83F2D26}" type="pres">
      <dgm:prSet presAssocID="{FC05F5FA-222A-42F2-BF52-E7D3F967F478}" presName="spaceRect" presStyleCnt="0"/>
      <dgm:spPr/>
    </dgm:pt>
    <dgm:pt modelId="{5D1A1272-2AF3-41DB-8AF3-7DD188452CD7}" type="pres">
      <dgm:prSet presAssocID="{FC05F5FA-222A-42F2-BF52-E7D3F967F478}" presName="parTx" presStyleLbl="revTx" presStyleIdx="3" presStyleCnt="6">
        <dgm:presLayoutVars>
          <dgm:chMax val="0"/>
          <dgm:chPref val="0"/>
        </dgm:presLayoutVars>
      </dgm:prSet>
      <dgm:spPr/>
    </dgm:pt>
    <dgm:pt modelId="{3C66BE47-003E-47C6-B139-F10366CB7558}" type="pres">
      <dgm:prSet presAssocID="{B14C3EBE-327F-4B05-84AF-2607A1B20132}" presName="sibTrans" presStyleCnt="0"/>
      <dgm:spPr/>
    </dgm:pt>
    <dgm:pt modelId="{654558DA-CC7B-4F50-B165-B1F5B67A9DF1}" type="pres">
      <dgm:prSet presAssocID="{C9A1DF34-6EB6-488C-A535-D8915FF7F8E7}" presName="compNode" presStyleCnt="0"/>
      <dgm:spPr/>
    </dgm:pt>
    <dgm:pt modelId="{BE26C002-B936-4BD9-914B-5B1266CCAD53}" type="pres">
      <dgm:prSet presAssocID="{C9A1DF34-6EB6-488C-A535-D8915FF7F8E7}" presName="bgRect" presStyleLbl="bgShp" presStyleIdx="4" presStyleCnt="6"/>
      <dgm:spPr/>
    </dgm:pt>
    <dgm:pt modelId="{9111AA24-6215-4D30-AD71-F85E81A1CA67}" type="pres">
      <dgm:prSet presAssocID="{C9A1DF34-6EB6-488C-A535-D8915FF7F8E7}"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Glue"/>
        </a:ext>
      </dgm:extLst>
    </dgm:pt>
    <dgm:pt modelId="{BC580EBB-55D9-429E-86DA-A0A32F106954}" type="pres">
      <dgm:prSet presAssocID="{C9A1DF34-6EB6-488C-A535-D8915FF7F8E7}" presName="spaceRect" presStyleCnt="0"/>
      <dgm:spPr/>
    </dgm:pt>
    <dgm:pt modelId="{5589A61D-1B39-4272-9F91-9BB4475D0C0B}" type="pres">
      <dgm:prSet presAssocID="{C9A1DF34-6EB6-488C-A535-D8915FF7F8E7}" presName="parTx" presStyleLbl="revTx" presStyleIdx="4" presStyleCnt="6">
        <dgm:presLayoutVars>
          <dgm:chMax val="0"/>
          <dgm:chPref val="0"/>
        </dgm:presLayoutVars>
      </dgm:prSet>
      <dgm:spPr/>
    </dgm:pt>
    <dgm:pt modelId="{56BDF9A4-FA4C-413C-8E82-67CFFB76C46A}" type="pres">
      <dgm:prSet presAssocID="{EA2CE6A5-283B-4000-A321-3236941BD51D}" presName="sibTrans" presStyleCnt="0"/>
      <dgm:spPr/>
    </dgm:pt>
    <dgm:pt modelId="{B3379FFF-83A4-480B-9A56-3328EAA847A5}" type="pres">
      <dgm:prSet presAssocID="{2DC7C0CA-47ED-4277-9F1F-A7F59B6DDE9A}" presName="compNode" presStyleCnt="0"/>
      <dgm:spPr/>
    </dgm:pt>
    <dgm:pt modelId="{3449E4E5-EB66-4E92-9168-FC4F54F1455E}" type="pres">
      <dgm:prSet presAssocID="{2DC7C0CA-47ED-4277-9F1F-A7F59B6DDE9A}" presName="bgRect" presStyleLbl="bgShp" presStyleIdx="5" presStyleCnt="6"/>
      <dgm:spPr/>
    </dgm:pt>
    <dgm:pt modelId="{BA5BD2E5-1FB8-48AA-AFCF-EB4034C9D5E0}" type="pres">
      <dgm:prSet presAssocID="{2DC7C0CA-47ED-4277-9F1F-A7F59B6DDE9A}"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Classroom"/>
        </a:ext>
      </dgm:extLst>
    </dgm:pt>
    <dgm:pt modelId="{BA8ACF7C-D32B-4C1C-9806-8E496673A314}" type="pres">
      <dgm:prSet presAssocID="{2DC7C0CA-47ED-4277-9F1F-A7F59B6DDE9A}" presName="spaceRect" presStyleCnt="0"/>
      <dgm:spPr/>
    </dgm:pt>
    <dgm:pt modelId="{16D42957-3BB6-4ADE-BBD5-5DF1244A3CEB}" type="pres">
      <dgm:prSet presAssocID="{2DC7C0CA-47ED-4277-9F1F-A7F59B6DDE9A}" presName="parTx" presStyleLbl="revTx" presStyleIdx="5" presStyleCnt="6">
        <dgm:presLayoutVars>
          <dgm:chMax val="0"/>
          <dgm:chPref val="0"/>
        </dgm:presLayoutVars>
      </dgm:prSet>
      <dgm:spPr/>
    </dgm:pt>
  </dgm:ptLst>
  <dgm:cxnLst>
    <dgm:cxn modelId="{F843C100-93B2-47A6-9B7A-9992C1A78810}" type="presOf" srcId="{FC05F5FA-222A-42F2-BF52-E7D3F967F478}" destId="{5D1A1272-2AF3-41DB-8AF3-7DD188452CD7}" srcOrd="0" destOrd="0" presId="urn:microsoft.com/office/officeart/2018/2/layout/IconVerticalSolidList"/>
    <dgm:cxn modelId="{8548D101-98F5-4019-8AE0-7AD48AC69FEA}" type="presOf" srcId="{5FA715B7-9CED-4425-B289-F8B62B4E68DD}" destId="{372EEA37-0E8E-408D-8178-DDE9A38FE12A}" srcOrd="0" destOrd="0" presId="urn:microsoft.com/office/officeart/2018/2/layout/IconVerticalSolidList"/>
    <dgm:cxn modelId="{D6695D10-7612-43AD-91CE-2A7D742F617E}" srcId="{5FA715B7-9CED-4425-B289-F8B62B4E68DD}" destId="{2DC7C0CA-47ED-4277-9F1F-A7F59B6DDE9A}" srcOrd="5" destOrd="0" parTransId="{A4C32035-5DCF-4C01-B656-35D203EA405C}" sibTransId="{4D9C3F97-4147-445B-A0AD-1C341BB73C69}"/>
    <dgm:cxn modelId="{C55DFC1D-54FC-4936-AE63-29E6ADAD825E}" srcId="{5FA715B7-9CED-4425-B289-F8B62B4E68DD}" destId="{865206EF-EB60-49A3-91D0-79419C55B9E5}" srcOrd="0" destOrd="0" parTransId="{BFFD20E9-39C2-4408-AC49-312834E796C3}" sibTransId="{7506DE3F-9B18-44C2-8327-F5DEF4853499}"/>
    <dgm:cxn modelId="{2C2EE01F-6B84-4246-BBCB-8143E6A5418B}" srcId="{5FA715B7-9CED-4425-B289-F8B62B4E68DD}" destId="{D1A893EC-A0F4-4D44-827A-56B097FC77DC}" srcOrd="1" destOrd="0" parTransId="{12F8C0D5-9983-4ADC-A4FE-AB24A597D254}" sibTransId="{4B62CAFB-EA88-49E8-83E0-28563C152260}"/>
    <dgm:cxn modelId="{F7C95523-8E5C-4BC0-80E1-E1C3BD6F51CC}" type="presOf" srcId="{865206EF-EB60-49A3-91D0-79419C55B9E5}" destId="{EF635287-E830-40E8-BEB3-325054EAD82B}" srcOrd="0" destOrd="0" presId="urn:microsoft.com/office/officeart/2018/2/layout/IconVerticalSolidList"/>
    <dgm:cxn modelId="{369AF027-0FF3-4393-A907-0966533D4BE9}" srcId="{5FA715B7-9CED-4425-B289-F8B62B4E68DD}" destId="{BE08637B-1480-43A8-ACCF-339DDB9B25EA}" srcOrd="2" destOrd="0" parTransId="{1DC07F18-5929-4227-9945-C9E4CA96AF1B}" sibTransId="{3D81A998-92FD-4F54-8BE0-0ACD332E3A16}"/>
    <dgm:cxn modelId="{2C32525E-1977-4249-BEC6-0A90AB8E745D}" type="presOf" srcId="{2DC7C0CA-47ED-4277-9F1F-A7F59B6DDE9A}" destId="{16D42957-3BB6-4ADE-BBD5-5DF1244A3CEB}" srcOrd="0" destOrd="0" presId="urn:microsoft.com/office/officeart/2018/2/layout/IconVerticalSolidList"/>
    <dgm:cxn modelId="{AA386967-5919-4BE3-9F99-AC84C2BFA007}" srcId="{5FA715B7-9CED-4425-B289-F8B62B4E68DD}" destId="{FC05F5FA-222A-42F2-BF52-E7D3F967F478}" srcOrd="3" destOrd="0" parTransId="{35320311-E8F0-48EE-9242-968C8101882F}" sibTransId="{B14C3EBE-327F-4B05-84AF-2607A1B20132}"/>
    <dgm:cxn modelId="{5EE98D8B-D638-4748-B0D7-C34F9C7BC9CE}" srcId="{5FA715B7-9CED-4425-B289-F8B62B4E68DD}" destId="{C9A1DF34-6EB6-488C-A535-D8915FF7F8E7}" srcOrd="4" destOrd="0" parTransId="{5D6CBEC7-972C-44A3-BFE7-AF1611012623}" sibTransId="{EA2CE6A5-283B-4000-A321-3236941BD51D}"/>
    <dgm:cxn modelId="{EEA36E9E-010E-4483-97D1-2DD2B45AAA06}" type="presOf" srcId="{C9A1DF34-6EB6-488C-A535-D8915FF7F8E7}" destId="{5589A61D-1B39-4272-9F91-9BB4475D0C0B}" srcOrd="0" destOrd="0" presId="urn:microsoft.com/office/officeart/2018/2/layout/IconVerticalSolidList"/>
    <dgm:cxn modelId="{688737E2-B308-4088-AAFF-7258F9D701CB}" type="presOf" srcId="{D1A893EC-A0F4-4D44-827A-56B097FC77DC}" destId="{6BD08939-421E-4591-9866-7E5A3C0F09B0}" srcOrd="0" destOrd="0" presId="urn:microsoft.com/office/officeart/2018/2/layout/IconVerticalSolidList"/>
    <dgm:cxn modelId="{D78AEAFB-BF30-440A-BFD7-CF1D93C63551}" type="presOf" srcId="{BE08637B-1480-43A8-ACCF-339DDB9B25EA}" destId="{57A49472-38B4-4AB6-ACA3-E050D29104A8}" srcOrd="0" destOrd="0" presId="urn:microsoft.com/office/officeart/2018/2/layout/IconVerticalSolidList"/>
    <dgm:cxn modelId="{80A6FB7E-8633-4D40-AA63-EF71089910FB}" type="presParOf" srcId="{372EEA37-0E8E-408D-8178-DDE9A38FE12A}" destId="{196243C4-D2D2-4ECF-B826-AA0C083E3E97}" srcOrd="0" destOrd="0" presId="urn:microsoft.com/office/officeart/2018/2/layout/IconVerticalSolidList"/>
    <dgm:cxn modelId="{25BD851E-B797-495C-80A7-0CB67BC389F5}" type="presParOf" srcId="{196243C4-D2D2-4ECF-B826-AA0C083E3E97}" destId="{D565F524-369A-43FC-BF02-C282C2AF0F8E}" srcOrd="0" destOrd="0" presId="urn:microsoft.com/office/officeart/2018/2/layout/IconVerticalSolidList"/>
    <dgm:cxn modelId="{FA010719-E485-428C-8E1B-4C26B1F2A681}" type="presParOf" srcId="{196243C4-D2D2-4ECF-B826-AA0C083E3E97}" destId="{F6EDC403-4D04-4F75-BA0D-5599800A7348}" srcOrd="1" destOrd="0" presId="urn:microsoft.com/office/officeart/2018/2/layout/IconVerticalSolidList"/>
    <dgm:cxn modelId="{958BC173-B7E6-4E8A-AD84-9ED42257863F}" type="presParOf" srcId="{196243C4-D2D2-4ECF-B826-AA0C083E3E97}" destId="{BD4A3F81-2E91-4DC6-96BD-C8D5ADDAAE82}" srcOrd="2" destOrd="0" presId="urn:microsoft.com/office/officeart/2018/2/layout/IconVerticalSolidList"/>
    <dgm:cxn modelId="{68EA1280-4023-45F4-A28D-A1B1F4AFC58B}" type="presParOf" srcId="{196243C4-D2D2-4ECF-B826-AA0C083E3E97}" destId="{EF635287-E830-40E8-BEB3-325054EAD82B}" srcOrd="3" destOrd="0" presId="urn:microsoft.com/office/officeart/2018/2/layout/IconVerticalSolidList"/>
    <dgm:cxn modelId="{882266F9-243F-4836-A61A-2282E16BB526}" type="presParOf" srcId="{372EEA37-0E8E-408D-8178-DDE9A38FE12A}" destId="{239B9FBA-74E0-471F-80C2-D56F41D91E88}" srcOrd="1" destOrd="0" presId="urn:microsoft.com/office/officeart/2018/2/layout/IconVerticalSolidList"/>
    <dgm:cxn modelId="{2350785D-0DBA-432B-BBE8-74B1A3C95341}" type="presParOf" srcId="{372EEA37-0E8E-408D-8178-DDE9A38FE12A}" destId="{8A557352-9C1B-45E5-8473-4C9FC3FBAAB5}" srcOrd="2" destOrd="0" presId="urn:microsoft.com/office/officeart/2018/2/layout/IconVerticalSolidList"/>
    <dgm:cxn modelId="{E532337D-17A1-4475-A027-AB29E02C6AA1}" type="presParOf" srcId="{8A557352-9C1B-45E5-8473-4C9FC3FBAAB5}" destId="{3441A170-EE5B-406C-9C81-3448FAEB7070}" srcOrd="0" destOrd="0" presId="urn:microsoft.com/office/officeart/2018/2/layout/IconVerticalSolidList"/>
    <dgm:cxn modelId="{87007EFC-4C06-4620-992D-8B13D44816DD}" type="presParOf" srcId="{8A557352-9C1B-45E5-8473-4C9FC3FBAAB5}" destId="{23E71CC6-486A-4174-B2BE-137250224338}" srcOrd="1" destOrd="0" presId="urn:microsoft.com/office/officeart/2018/2/layout/IconVerticalSolidList"/>
    <dgm:cxn modelId="{C422D528-7791-4137-A739-2E4964DA08AA}" type="presParOf" srcId="{8A557352-9C1B-45E5-8473-4C9FC3FBAAB5}" destId="{9290A5F3-F053-4DD8-A335-3E272C443B43}" srcOrd="2" destOrd="0" presId="urn:microsoft.com/office/officeart/2018/2/layout/IconVerticalSolidList"/>
    <dgm:cxn modelId="{7CF83AC8-8AB2-4414-A83F-FC37E6FAF950}" type="presParOf" srcId="{8A557352-9C1B-45E5-8473-4C9FC3FBAAB5}" destId="{6BD08939-421E-4591-9866-7E5A3C0F09B0}" srcOrd="3" destOrd="0" presId="urn:microsoft.com/office/officeart/2018/2/layout/IconVerticalSolidList"/>
    <dgm:cxn modelId="{3AF63959-C2B8-42AA-9AAD-D296F076D8CC}" type="presParOf" srcId="{372EEA37-0E8E-408D-8178-DDE9A38FE12A}" destId="{3385ABB7-B26E-40FE-8BCE-934625B85C0D}" srcOrd="3" destOrd="0" presId="urn:microsoft.com/office/officeart/2018/2/layout/IconVerticalSolidList"/>
    <dgm:cxn modelId="{4B88C41C-29B2-4CCE-AC45-2D1306396E3B}" type="presParOf" srcId="{372EEA37-0E8E-408D-8178-DDE9A38FE12A}" destId="{E260EA61-72B4-4344-8EB5-007CC69AA91C}" srcOrd="4" destOrd="0" presId="urn:microsoft.com/office/officeart/2018/2/layout/IconVerticalSolidList"/>
    <dgm:cxn modelId="{B1DDA032-A69E-4871-86D1-52F2D7701014}" type="presParOf" srcId="{E260EA61-72B4-4344-8EB5-007CC69AA91C}" destId="{B6CDBC85-A3E1-4C53-8F30-D287FC3F8A2A}" srcOrd="0" destOrd="0" presId="urn:microsoft.com/office/officeart/2018/2/layout/IconVerticalSolidList"/>
    <dgm:cxn modelId="{FF9020F4-C5C7-4F31-86E0-E1B86BA1F7FE}" type="presParOf" srcId="{E260EA61-72B4-4344-8EB5-007CC69AA91C}" destId="{38635FB2-BAC6-4895-AA13-9EDBEF325876}" srcOrd="1" destOrd="0" presId="urn:microsoft.com/office/officeart/2018/2/layout/IconVerticalSolidList"/>
    <dgm:cxn modelId="{5B1BB9F3-57A4-4033-B448-E8BFA503BCDD}" type="presParOf" srcId="{E260EA61-72B4-4344-8EB5-007CC69AA91C}" destId="{754FDD8C-5952-49E6-9A04-2B86A53202AF}" srcOrd="2" destOrd="0" presId="urn:microsoft.com/office/officeart/2018/2/layout/IconVerticalSolidList"/>
    <dgm:cxn modelId="{A67BAC37-C3A3-4EB1-9309-E9E4AD45AAC7}" type="presParOf" srcId="{E260EA61-72B4-4344-8EB5-007CC69AA91C}" destId="{57A49472-38B4-4AB6-ACA3-E050D29104A8}" srcOrd="3" destOrd="0" presId="urn:microsoft.com/office/officeart/2018/2/layout/IconVerticalSolidList"/>
    <dgm:cxn modelId="{118B89DD-B6E5-41E3-A384-DCEE01B77BA0}" type="presParOf" srcId="{372EEA37-0E8E-408D-8178-DDE9A38FE12A}" destId="{3FCB4644-0600-48F2-9544-03190F731EEC}" srcOrd="5" destOrd="0" presId="urn:microsoft.com/office/officeart/2018/2/layout/IconVerticalSolidList"/>
    <dgm:cxn modelId="{B48F1A51-D2D7-4FC6-88CD-A66977E7BC58}" type="presParOf" srcId="{372EEA37-0E8E-408D-8178-DDE9A38FE12A}" destId="{B6142AB0-DB81-4328-96A0-528AB499342D}" srcOrd="6" destOrd="0" presId="urn:microsoft.com/office/officeart/2018/2/layout/IconVerticalSolidList"/>
    <dgm:cxn modelId="{4441F929-BAC8-4063-B8A7-38A8B611965A}" type="presParOf" srcId="{B6142AB0-DB81-4328-96A0-528AB499342D}" destId="{02701DDC-7BB0-4902-B517-B60FCB24C9EE}" srcOrd="0" destOrd="0" presId="urn:microsoft.com/office/officeart/2018/2/layout/IconVerticalSolidList"/>
    <dgm:cxn modelId="{34DA09AD-7FC7-4224-B2BD-FB8E1A676B2D}" type="presParOf" srcId="{B6142AB0-DB81-4328-96A0-528AB499342D}" destId="{DBA26D66-3E37-4313-B4F2-9743F97BF4AB}" srcOrd="1" destOrd="0" presId="urn:microsoft.com/office/officeart/2018/2/layout/IconVerticalSolidList"/>
    <dgm:cxn modelId="{7AC28FDD-D1F1-4734-A037-8B712A3CDEA2}" type="presParOf" srcId="{B6142AB0-DB81-4328-96A0-528AB499342D}" destId="{5058A157-8763-42E1-BB3C-3A04B83F2D26}" srcOrd="2" destOrd="0" presId="urn:microsoft.com/office/officeart/2018/2/layout/IconVerticalSolidList"/>
    <dgm:cxn modelId="{87CE8E37-E3FA-42EC-97F0-DC21534AB7F6}" type="presParOf" srcId="{B6142AB0-DB81-4328-96A0-528AB499342D}" destId="{5D1A1272-2AF3-41DB-8AF3-7DD188452CD7}" srcOrd="3" destOrd="0" presId="urn:microsoft.com/office/officeart/2018/2/layout/IconVerticalSolidList"/>
    <dgm:cxn modelId="{6D2ACB21-8B33-40DD-9577-279E6CEC899C}" type="presParOf" srcId="{372EEA37-0E8E-408D-8178-DDE9A38FE12A}" destId="{3C66BE47-003E-47C6-B139-F10366CB7558}" srcOrd="7" destOrd="0" presId="urn:microsoft.com/office/officeart/2018/2/layout/IconVerticalSolidList"/>
    <dgm:cxn modelId="{0954DB69-FE41-4167-9CE8-AA5A524754AE}" type="presParOf" srcId="{372EEA37-0E8E-408D-8178-DDE9A38FE12A}" destId="{654558DA-CC7B-4F50-B165-B1F5B67A9DF1}" srcOrd="8" destOrd="0" presId="urn:microsoft.com/office/officeart/2018/2/layout/IconVerticalSolidList"/>
    <dgm:cxn modelId="{F829278F-EBB1-43BB-AC61-FBD949E55E6C}" type="presParOf" srcId="{654558DA-CC7B-4F50-B165-B1F5B67A9DF1}" destId="{BE26C002-B936-4BD9-914B-5B1266CCAD53}" srcOrd="0" destOrd="0" presId="urn:microsoft.com/office/officeart/2018/2/layout/IconVerticalSolidList"/>
    <dgm:cxn modelId="{FB9957DE-2CB2-44B6-ADB7-B7E1D639FDD9}" type="presParOf" srcId="{654558DA-CC7B-4F50-B165-B1F5B67A9DF1}" destId="{9111AA24-6215-4D30-AD71-F85E81A1CA67}" srcOrd="1" destOrd="0" presId="urn:microsoft.com/office/officeart/2018/2/layout/IconVerticalSolidList"/>
    <dgm:cxn modelId="{1371DF16-551E-4D34-A8D5-C1000F404BA2}" type="presParOf" srcId="{654558DA-CC7B-4F50-B165-B1F5B67A9DF1}" destId="{BC580EBB-55D9-429E-86DA-A0A32F106954}" srcOrd="2" destOrd="0" presId="urn:microsoft.com/office/officeart/2018/2/layout/IconVerticalSolidList"/>
    <dgm:cxn modelId="{B5E242B7-B0D7-4148-878D-2F82084AEC42}" type="presParOf" srcId="{654558DA-CC7B-4F50-B165-B1F5B67A9DF1}" destId="{5589A61D-1B39-4272-9F91-9BB4475D0C0B}" srcOrd="3" destOrd="0" presId="urn:microsoft.com/office/officeart/2018/2/layout/IconVerticalSolidList"/>
    <dgm:cxn modelId="{D88AC885-EA41-4250-B1E4-735E058E665A}" type="presParOf" srcId="{372EEA37-0E8E-408D-8178-DDE9A38FE12A}" destId="{56BDF9A4-FA4C-413C-8E82-67CFFB76C46A}" srcOrd="9" destOrd="0" presId="urn:microsoft.com/office/officeart/2018/2/layout/IconVerticalSolidList"/>
    <dgm:cxn modelId="{4B78DBBC-0D16-4263-9312-3C4FA55FEDED}" type="presParOf" srcId="{372EEA37-0E8E-408D-8178-DDE9A38FE12A}" destId="{B3379FFF-83A4-480B-9A56-3328EAA847A5}" srcOrd="10" destOrd="0" presId="urn:microsoft.com/office/officeart/2018/2/layout/IconVerticalSolidList"/>
    <dgm:cxn modelId="{D2F0E52B-C130-45D9-8482-E9E98100C946}" type="presParOf" srcId="{B3379FFF-83A4-480B-9A56-3328EAA847A5}" destId="{3449E4E5-EB66-4E92-9168-FC4F54F1455E}" srcOrd="0" destOrd="0" presId="urn:microsoft.com/office/officeart/2018/2/layout/IconVerticalSolidList"/>
    <dgm:cxn modelId="{FF01C83C-5236-4B9C-ABC1-FB8DCDD3CA91}" type="presParOf" srcId="{B3379FFF-83A4-480B-9A56-3328EAA847A5}" destId="{BA5BD2E5-1FB8-48AA-AFCF-EB4034C9D5E0}" srcOrd="1" destOrd="0" presId="urn:microsoft.com/office/officeart/2018/2/layout/IconVerticalSolidList"/>
    <dgm:cxn modelId="{F451CDE7-C3EE-4B04-BEDC-2FFFAAB1821E}" type="presParOf" srcId="{B3379FFF-83A4-480B-9A56-3328EAA847A5}" destId="{BA8ACF7C-D32B-4C1C-9806-8E496673A314}" srcOrd="2" destOrd="0" presId="urn:microsoft.com/office/officeart/2018/2/layout/IconVerticalSolidList"/>
    <dgm:cxn modelId="{832C023C-129E-4104-B00D-AB533F1FF358}" type="presParOf" srcId="{B3379FFF-83A4-480B-9A56-3328EAA847A5}" destId="{16D42957-3BB6-4ADE-BBD5-5DF1244A3CE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E74E5EA-A8A9-4433-AC5A-CEB68C0E1D80}"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78C5F54F-05D1-4F8B-9E5C-F67EE5C5A1F9}">
      <dgm:prSet custT="1"/>
      <dgm:spPr/>
      <dgm:t>
        <a:bodyPr/>
        <a:lstStyle/>
        <a:p>
          <a:r>
            <a:rPr lang="nl-NL" sz="2800" dirty="0"/>
            <a:t>Zijn preparaten die verschillende werkzame bestanddelen bevatten.</a:t>
          </a:r>
          <a:endParaRPr lang="en-US" sz="2800" dirty="0"/>
        </a:p>
      </dgm:t>
    </dgm:pt>
    <dgm:pt modelId="{6F423A1F-BFDF-4410-997A-5486DDAD04FF}" type="parTrans" cxnId="{548CAFEE-13D6-423D-BA3C-2D6B328382F9}">
      <dgm:prSet/>
      <dgm:spPr/>
      <dgm:t>
        <a:bodyPr/>
        <a:lstStyle/>
        <a:p>
          <a:endParaRPr lang="en-US"/>
        </a:p>
      </dgm:t>
    </dgm:pt>
    <dgm:pt modelId="{59D2C01A-9794-414C-8416-401E63B9AD7C}" type="sibTrans" cxnId="{548CAFEE-13D6-423D-BA3C-2D6B328382F9}">
      <dgm:prSet/>
      <dgm:spPr/>
      <dgm:t>
        <a:bodyPr/>
        <a:lstStyle/>
        <a:p>
          <a:endParaRPr lang="en-US"/>
        </a:p>
      </dgm:t>
    </dgm:pt>
    <dgm:pt modelId="{DA26BDAD-2B17-49CA-9E5B-258324FC9015}">
      <dgm:prSet custT="1"/>
      <dgm:spPr/>
      <dgm:t>
        <a:bodyPr/>
        <a:lstStyle/>
        <a:p>
          <a:r>
            <a:rPr lang="nl-NL" sz="2800" dirty="0"/>
            <a:t>Paracetamol wordt soms gecombineerd met </a:t>
          </a:r>
          <a:r>
            <a:rPr lang="nl-NL" sz="2800" b="1" dirty="0"/>
            <a:t>codeïne</a:t>
          </a:r>
          <a:r>
            <a:rPr lang="nl-NL" sz="2800" dirty="0"/>
            <a:t> (een opioïde) of met </a:t>
          </a:r>
          <a:r>
            <a:rPr lang="nl-NL" sz="2800" b="1" dirty="0"/>
            <a:t>coffeïne</a:t>
          </a:r>
          <a:r>
            <a:rPr lang="nl-NL" sz="2800" dirty="0"/>
            <a:t> (Finimal®).</a:t>
          </a:r>
        </a:p>
        <a:p>
          <a:r>
            <a:rPr lang="nl-NL" sz="2000" i="1" dirty="0"/>
            <a:t>Codeïne dempt hoestprikkel en is een pijnstiller. Coffeïne stilt pijn, werkt ontstekingsremmend en verlaagt koorts. Het versterkt het pijnstillende effect van paracetamol.</a:t>
          </a:r>
          <a:endParaRPr lang="en-US" sz="1400" i="1" dirty="0"/>
        </a:p>
      </dgm:t>
    </dgm:pt>
    <dgm:pt modelId="{1EB3AEE2-C93B-433B-B350-638FEA2B724B}" type="parTrans" cxnId="{C9A43E9B-9B2F-4AC7-8CCF-FC8D3AA2A1E6}">
      <dgm:prSet/>
      <dgm:spPr/>
      <dgm:t>
        <a:bodyPr/>
        <a:lstStyle/>
        <a:p>
          <a:endParaRPr lang="en-US"/>
        </a:p>
      </dgm:t>
    </dgm:pt>
    <dgm:pt modelId="{52CEC869-AAE4-4EF0-9E9B-D4AE3927DDE7}" type="sibTrans" cxnId="{C9A43E9B-9B2F-4AC7-8CCF-FC8D3AA2A1E6}">
      <dgm:prSet/>
      <dgm:spPr/>
      <dgm:t>
        <a:bodyPr/>
        <a:lstStyle/>
        <a:p>
          <a:endParaRPr lang="en-US"/>
        </a:p>
      </dgm:t>
    </dgm:pt>
    <dgm:pt modelId="{5DC441E6-61D3-4196-8E82-1B1F646957BF}" type="pres">
      <dgm:prSet presAssocID="{1E74E5EA-A8A9-4433-AC5A-CEB68C0E1D80}" presName="linear" presStyleCnt="0">
        <dgm:presLayoutVars>
          <dgm:animLvl val="lvl"/>
          <dgm:resizeHandles val="exact"/>
        </dgm:presLayoutVars>
      </dgm:prSet>
      <dgm:spPr/>
    </dgm:pt>
    <dgm:pt modelId="{BE8D29C1-2D2B-4834-AFE2-DCE10B9BC0E1}" type="pres">
      <dgm:prSet presAssocID="{78C5F54F-05D1-4F8B-9E5C-F67EE5C5A1F9}" presName="parentText" presStyleLbl="node1" presStyleIdx="0" presStyleCnt="2">
        <dgm:presLayoutVars>
          <dgm:chMax val="0"/>
          <dgm:bulletEnabled val="1"/>
        </dgm:presLayoutVars>
      </dgm:prSet>
      <dgm:spPr/>
    </dgm:pt>
    <dgm:pt modelId="{F6D894DA-B4D4-459F-BF8A-68DD071985FF}" type="pres">
      <dgm:prSet presAssocID="{59D2C01A-9794-414C-8416-401E63B9AD7C}" presName="spacer" presStyleCnt="0"/>
      <dgm:spPr/>
    </dgm:pt>
    <dgm:pt modelId="{6D0E3ADE-0A3E-480B-B77B-9ACCE58BA37C}" type="pres">
      <dgm:prSet presAssocID="{DA26BDAD-2B17-49CA-9E5B-258324FC9015}" presName="parentText" presStyleLbl="node1" presStyleIdx="1" presStyleCnt="2">
        <dgm:presLayoutVars>
          <dgm:chMax val="0"/>
          <dgm:bulletEnabled val="1"/>
        </dgm:presLayoutVars>
      </dgm:prSet>
      <dgm:spPr/>
    </dgm:pt>
  </dgm:ptLst>
  <dgm:cxnLst>
    <dgm:cxn modelId="{4A4F3314-EBAB-44E6-88ED-E1D0B86ADA87}" type="presOf" srcId="{DA26BDAD-2B17-49CA-9E5B-258324FC9015}" destId="{6D0E3ADE-0A3E-480B-B77B-9ACCE58BA37C}" srcOrd="0" destOrd="0" presId="urn:microsoft.com/office/officeart/2005/8/layout/vList2"/>
    <dgm:cxn modelId="{CA0D006E-17E8-494D-A645-37B9988F206B}" type="presOf" srcId="{78C5F54F-05D1-4F8B-9E5C-F67EE5C5A1F9}" destId="{BE8D29C1-2D2B-4834-AFE2-DCE10B9BC0E1}" srcOrd="0" destOrd="0" presId="urn:microsoft.com/office/officeart/2005/8/layout/vList2"/>
    <dgm:cxn modelId="{6D714694-87FB-4004-BFCA-7C884436772D}" type="presOf" srcId="{1E74E5EA-A8A9-4433-AC5A-CEB68C0E1D80}" destId="{5DC441E6-61D3-4196-8E82-1B1F646957BF}" srcOrd="0" destOrd="0" presId="urn:microsoft.com/office/officeart/2005/8/layout/vList2"/>
    <dgm:cxn modelId="{C9A43E9B-9B2F-4AC7-8CCF-FC8D3AA2A1E6}" srcId="{1E74E5EA-A8A9-4433-AC5A-CEB68C0E1D80}" destId="{DA26BDAD-2B17-49CA-9E5B-258324FC9015}" srcOrd="1" destOrd="0" parTransId="{1EB3AEE2-C93B-433B-B350-638FEA2B724B}" sibTransId="{52CEC869-AAE4-4EF0-9E9B-D4AE3927DDE7}"/>
    <dgm:cxn modelId="{548CAFEE-13D6-423D-BA3C-2D6B328382F9}" srcId="{1E74E5EA-A8A9-4433-AC5A-CEB68C0E1D80}" destId="{78C5F54F-05D1-4F8B-9E5C-F67EE5C5A1F9}" srcOrd="0" destOrd="0" parTransId="{6F423A1F-BFDF-4410-997A-5486DDAD04FF}" sibTransId="{59D2C01A-9794-414C-8416-401E63B9AD7C}"/>
    <dgm:cxn modelId="{94E19EC6-A18E-4D6D-9190-0898744C37CA}" type="presParOf" srcId="{5DC441E6-61D3-4196-8E82-1B1F646957BF}" destId="{BE8D29C1-2D2B-4834-AFE2-DCE10B9BC0E1}" srcOrd="0" destOrd="0" presId="urn:microsoft.com/office/officeart/2005/8/layout/vList2"/>
    <dgm:cxn modelId="{A60EC33F-079C-47FD-8C2F-87F61FD724D7}" type="presParOf" srcId="{5DC441E6-61D3-4196-8E82-1B1F646957BF}" destId="{F6D894DA-B4D4-459F-BF8A-68DD071985FF}" srcOrd="1" destOrd="0" presId="urn:microsoft.com/office/officeart/2005/8/layout/vList2"/>
    <dgm:cxn modelId="{3C48F0E0-51F0-4610-8961-DE6F79A89051}" type="presParOf" srcId="{5DC441E6-61D3-4196-8E82-1B1F646957BF}" destId="{6D0E3ADE-0A3E-480B-B77B-9ACCE58BA37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65F524-369A-43FC-BF02-C282C2AF0F8E}">
      <dsp:nvSpPr>
        <dsp:cNvPr id="0" name=""/>
        <dsp:cNvSpPr/>
      </dsp:nvSpPr>
      <dsp:spPr>
        <a:xfrm>
          <a:off x="0" y="1903"/>
          <a:ext cx="6513603" cy="8112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6EDC403-4D04-4F75-BA0D-5599800A7348}">
      <dsp:nvSpPr>
        <dsp:cNvPr id="0" name=""/>
        <dsp:cNvSpPr/>
      </dsp:nvSpPr>
      <dsp:spPr>
        <a:xfrm>
          <a:off x="245405" y="184436"/>
          <a:ext cx="446191" cy="44619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F635287-E830-40E8-BEB3-325054EAD82B}">
      <dsp:nvSpPr>
        <dsp:cNvPr id="0" name=""/>
        <dsp:cNvSpPr/>
      </dsp:nvSpPr>
      <dsp:spPr>
        <a:xfrm>
          <a:off x="937002" y="1903"/>
          <a:ext cx="5576601"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90000"/>
            </a:lnSpc>
            <a:spcBef>
              <a:spcPct val="0"/>
            </a:spcBef>
            <a:spcAft>
              <a:spcPct val="35000"/>
            </a:spcAft>
            <a:buNone/>
          </a:pPr>
          <a:r>
            <a:rPr lang="nl-NL" sz="1900" kern="1200"/>
            <a:t>Begrippen passend bij het onderwerp ‘pijn’</a:t>
          </a:r>
          <a:endParaRPr lang="en-US" sz="1900" kern="1200"/>
        </a:p>
      </dsp:txBody>
      <dsp:txXfrm>
        <a:off x="937002" y="1903"/>
        <a:ext cx="5576601" cy="811257"/>
      </dsp:txXfrm>
    </dsp:sp>
    <dsp:sp modelId="{3441A170-EE5B-406C-9C81-3448FAEB7070}">
      <dsp:nvSpPr>
        <dsp:cNvPr id="0" name=""/>
        <dsp:cNvSpPr/>
      </dsp:nvSpPr>
      <dsp:spPr>
        <a:xfrm>
          <a:off x="0" y="1015975"/>
          <a:ext cx="6513603" cy="8112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E71CC6-486A-4174-B2BE-137250224338}">
      <dsp:nvSpPr>
        <dsp:cNvPr id="0" name=""/>
        <dsp:cNvSpPr/>
      </dsp:nvSpPr>
      <dsp:spPr>
        <a:xfrm>
          <a:off x="245405" y="1198508"/>
          <a:ext cx="446191" cy="44619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BD08939-421E-4591-9866-7E5A3C0F09B0}">
      <dsp:nvSpPr>
        <dsp:cNvPr id="0" name=""/>
        <dsp:cNvSpPr/>
      </dsp:nvSpPr>
      <dsp:spPr>
        <a:xfrm>
          <a:off x="937002" y="1015975"/>
          <a:ext cx="5576601"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90000"/>
            </a:lnSpc>
            <a:spcBef>
              <a:spcPct val="0"/>
            </a:spcBef>
            <a:spcAft>
              <a:spcPct val="35000"/>
            </a:spcAft>
            <a:buNone/>
          </a:pPr>
          <a:r>
            <a:rPr lang="nl-NL" sz="1900" kern="1200"/>
            <a:t>Neurologie (sensorisch/motorisch)</a:t>
          </a:r>
          <a:endParaRPr lang="en-US" sz="1900" kern="1200"/>
        </a:p>
      </dsp:txBody>
      <dsp:txXfrm>
        <a:off x="937002" y="1015975"/>
        <a:ext cx="5576601" cy="811257"/>
      </dsp:txXfrm>
    </dsp:sp>
    <dsp:sp modelId="{B6CDBC85-A3E1-4C53-8F30-D287FC3F8A2A}">
      <dsp:nvSpPr>
        <dsp:cNvPr id="0" name=""/>
        <dsp:cNvSpPr/>
      </dsp:nvSpPr>
      <dsp:spPr>
        <a:xfrm>
          <a:off x="0" y="2030048"/>
          <a:ext cx="6513603" cy="8112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8635FB2-BAC6-4895-AA13-9EDBEF325876}">
      <dsp:nvSpPr>
        <dsp:cNvPr id="0" name=""/>
        <dsp:cNvSpPr/>
      </dsp:nvSpPr>
      <dsp:spPr>
        <a:xfrm>
          <a:off x="245405" y="2212581"/>
          <a:ext cx="446191" cy="44619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7A49472-38B4-4AB6-ACA3-E050D29104A8}">
      <dsp:nvSpPr>
        <dsp:cNvPr id="0" name=""/>
        <dsp:cNvSpPr/>
      </dsp:nvSpPr>
      <dsp:spPr>
        <a:xfrm>
          <a:off x="937002" y="2030048"/>
          <a:ext cx="5576601"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90000"/>
            </a:lnSpc>
            <a:spcBef>
              <a:spcPct val="0"/>
            </a:spcBef>
            <a:spcAft>
              <a:spcPct val="35000"/>
            </a:spcAft>
            <a:buNone/>
          </a:pPr>
          <a:r>
            <a:rPr lang="nl-NL" sz="1900" kern="1200"/>
            <a:t>Functie van pijn</a:t>
          </a:r>
          <a:endParaRPr lang="en-US" sz="1900" kern="1200"/>
        </a:p>
      </dsp:txBody>
      <dsp:txXfrm>
        <a:off x="937002" y="2030048"/>
        <a:ext cx="5576601" cy="811257"/>
      </dsp:txXfrm>
    </dsp:sp>
    <dsp:sp modelId="{02701DDC-7BB0-4902-B517-B60FCB24C9EE}">
      <dsp:nvSpPr>
        <dsp:cNvPr id="0" name=""/>
        <dsp:cNvSpPr/>
      </dsp:nvSpPr>
      <dsp:spPr>
        <a:xfrm>
          <a:off x="0" y="3044120"/>
          <a:ext cx="6513603" cy="8112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A26D66-3E37-4313-B4F2-9743F97BF4AB}">
      <dsp:nvSpPr>
        <dsp:cNvPr id="0" name=""/>
        <dsp:cNvSpPr/>
      </dsp:nvSpPr>
      <dsp:spPr>
        <a:xfrm>
          <a:off x="245405" y="3226653"/>
          <a:ext cx="446191" cy="44619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D1A1272-2AF3-41DB-8AF3-7DD188452CD7}">
      <dsp:nvSpPr>
        <dsp:cNvPr id="0" name=""/>
        <dsp:cNvSpPr/>
      </dsp:nvSpPr>
      <dsp:spPr>
        <a:xfrm>
          <a:off x="937002" y="3044120"/>
          <a:ext cx="5576601"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90000"/>
            </a:lnSpc>
            <a:spcBef>
              <a:spcPct val="0"/>
            </a:spcBef>
            <a:spcAft>
              <a:spcPct val="35000"/>
            </a:spcAft>
            <a:buNone/>
          </a:pPr>
          <a:r>
            <a:rPr lang="nl-NL" sz="1900" kern="1200"/>
            <a:t>Soorten pijn</a:t>
          </a:r>
          <a:endParaRPr lang="en-US" sz="1900" kern="1200"/>
        </a:p>
      </dsp:txBody>
      <dsp:txXfrm>
        <a:off x="937002" y="3044120"/>
        <a:ext cx="5576601" cy="811257"/>
      </dsp:txXfrm>
    </dsp:sp>
    <dsp:sp modelId="{BE26C002-B936-4BD9-914B-5B1266CCAD53}">
      <dsp:nvSpPr>
        <dsp:cNvPr id="0" name=""/>
        <dsp:cNvSpPr/>
      </dsp:nvSpPr>
      <dsp:spPr>
        <a:xfrm>
          <a:off x="0" y="4058192"/>
          <a:ext cx="6513603" cy="8112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11AA24-6215-4D30-AD71-F85E81A1CA67}">
      <dsp:nvSpPr>
        <dsp:cNvPr id="0" name=""/>
        <dsp:cNvSpPr/>
      </dsp:nvSpPr>
      <dsp:spPr>
        <a:xfrm>
          <a:off x="245405" y="4240725"/>
          <a:ext cx="446191" cy="44619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589A61D-1B39-4272-9F91-9BB4475D0C0B}">
      <dsp:nvSpPr>
        <dsp:cNvPr id="0" name=""/>
        <dsp:cNvSpPr/>
      </dsp:nvSpPr>
      <dsp:spPr>
        <a:xfrm>
          <a:off x="937002" y="4058192"/>
          <a:ext cx="5576601"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90000"/>
            </a:lnSpc>
            <a:spcBef>
              <a:spcPct val="0"/>
            </a:spcBef>
            <a:spcAft>
              <a:spcPct val="35000"/>
            </a:spcAft>
            <a:buNone/>
          </a:pPr>
          <a:r>
            <a:rPr lang="nl-NL" sz="1900" kern="1200"/>
            <a:t>Pijnbestrijding (analgetica)</a:t>
          </a:r>
          <a:endParaRPr lang="en-US" sz="1900" kern="1200"/>
        </a:p>
      </dsp:txBody>
      <dsp:txXfrm>
        <a:off x="937002" y="4058192"/>
        <a:ext cx="5576601" cy="811257"/>
      </dsp:txXfrm>
    </dsp:sp>
    <dsp:sp modelId="{3449E4E5-EB66-4E92-9168-FC4F54F1455E}">
      <dsp:nvSpPr>
        <dsp:cNvPr id="0" name=""/>
        <dsp:cNvSpPr/>
      </dsp:nvSpPr>
      <dsp:spPr>
        <a:xfrm>
          <a:off x="0" y="5072264"/>
          <a:ext cx="6513603" cy="8112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A5BD2E5-1FB8-48AA-AFCF-EB4034C9D5E0}">
      <dsp:nvSpPr>
        <dsp:cNvPr id="0" name=""/>
        <dsp:cNvSpPr/>
      </dsp:nvSpPr>
      <dsp:spPr>
        <a:xfrm>
          <a:off x="245405" y="5254797"/>
          <a:ext cx="446191" cy="446191"/>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6D42957-3BB6-4ADE-BBD5-5DF1244A3CEB}">
      <dsp:nvSpPr>
        <dsp:cNvPr id="0" name=""/>
        <dsp:cNvSpPr/>
      </dsp:nvSpPr>
      <dsp:spPr>
        <a:xfrm>
          <a:off x="937002" y="5072264"/>
          <a:ext cx="5576601"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90000"/>
            </a:lnSpc>
            <a:spcBef>
              <a:spcPct val="0"/>
            </a:spcBef>
            <a:spcAft>
              <a:spcPct val="35000"/>
            </a:spcAft>
            <a:buNone/>
          </a:pPr>
          <a:r>
            <a:rPr lang="nl-NL" sz="1900" kern="1200"/>
            <a:t>Opdracht tijdens de les</a:t>
          </a:r>
          <a:endParaRPr lang="en-US" sz="1900" kern="1200"/>
        </a:p>
      </dsp:txBody>
      <dsp:txXfrm>
        <a:off x="937002" y="5072264"/>
        <a:ext cx="5576601" cy="8112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8D29C1-2D2B-4834-AFE2-DCE10B9BC0E1}">
      <dsp:nvSpPr>
        <dsp:cNvPr id="0" name=""/>
        <dsp:cNvSpPr/>
      </dsp:nvSpPr>
      <dsp:spPr>
        <a:xfrm>
          <a:off x="0" y="187363"/>
          <a:ext cx="6513603" cy="266175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nl-NL" sz="2800" kern="1200" dirty="0"/>
            <a:t>Zijn preparaten die verschillende werkzame bestanddelen bevatten.</a:t>
          </a:r>
          <a:endParaRPr lang="en-US" sz="2800" kern="1200" dirty="0"/>
        </a:p>
      </dsp:txBody>
      <dsp:txXfrm>
        <a:off x="129936" y="317299"/>
        <a:ext cx="6253731" cy="2401878"/>
      </dsp:txXfrm>
    </dsp:sp>
    <dsp:sp modelId="{6D0E3ADE-0A3E-480B-B77B-9ACCE58BA37C}">
      <dsp:nvSpPr>
        <dsp:cNvPr id="0" name=""/>
        <dsp:cNvSpPr/>
      </dsp:nvSpPr>
      <dsp:spPr>
        <a:xfrm>
          <a:off x="0" y="3036313"/>
          <a:ext cx="6513603" cy="2661750"/>
        </a:xfrm>
        <a:prstGeom prst="roundRect">
          <a:avLst/>
        </a:prstGeom>
        <a:solidFill>
          <a:schemeClr val="accent5">
            <a:hueOff val="5313054"/>
            <a:satOff val="-2284"/>
            <a:lumOff val="-105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nl-NL" sz="2800" kern="1200" dirty="0"/>
            <a:t>Paracetamol wordt soms gecombineerd met </a:t>
          </a:r>
          <a:r>
            <a:rPr lang="nl-NL" sz="2800" b="1" kern="1200" dirty="0"/>
            <a:t>codeïne</a:t>
          </a:r>
          <a:r>
            <a:rPr lang="nl-NL" sz="2800" kern="1200" dirty="0"/>
            <a:t> (een opioïde) of met </a:t>
          </a:r>
          <a:r>
            <a:rPr lang="nl-NL" sz="2800" b="1" kern="1200" dirty="0"/>
            <a:t>coffeïne</a:t>
          </a:r>
          <a:r>
            <a:rPr lang="nl-NL" sz="2800" kern="1200" dirty="0"/>
            <a:t> (Finimal®).</a:t>
          </a:r>
        </a:p>
        <a:p>
          <a:pPr marL="0" lvl="0" indent="0" algn="l" defTabSz="1244600">
            <a:lnSpc>
              <a:spcPct val="90000"/>
            </a:lnSpc>
            <a:spcBef>
              <a:spcPct val="0"/>
            </a:spcBef>
            <a:spcAft>
              <a:spcPct val="35000"/>
            </a:spcAft>
            <a:buNone/>
          </a:pPr>
          <a:r>
            <a:rPr lang="nl-NL" sz="2000" i="1" kern="1200" dirty="0"/>
            <a:t>Codeïne dempt hoestprikkel en is een pijnstiller. Coffeïne stilt pijn, werkt ontstekingsremmend en verlaagt koorts. Het versterkt het pijnstillende effect van paracetamol.</a:t>
          </a:r>
          <a:endParaRPr lang="en-US" sz="1400" i="1" kern="1200" dirty="0"/>
        </a:p>
      </dsp:txBody>
      <dsp:txXfrm>
        <a:off x="129936" y="3166249"/>
        <a:ext cx="6253731" cy="2401878"/>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108F00-8842-40FC-A725-C5E1304E7C74}"/>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4A795D56-39E2-4019-A35C-7CC18473E9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A2499D3A-F083-4E10-AA0F-B941C69DE0CC}"/>
              </a:ext>
            </a:extLst>
          </p:cNvPr>
          <p:cNvSpPr>
            <a:spLocks noGrp="1"/>
          </p:cNvSpPr>
          <p:nvPr>
            <p:ph type="dt" sz="half" idx="10"/>
          </p:nvPr>
        </p:nvSpPr>
        <p:spPr/>
        <p:txBody>
          <a:bodyPr/>
          <a:lstStyle/>
          <a:p>
            <a:fld id="{DB17B2F2-0C7E-45CB-BAD2-1725C2511D55}" type="datetimeFigureOut">
              <a:rPr lang="nl-NL" smtClean="0"/>
              <a:t>17-11-2020</a:t>
            </a:fld>
            <a:endParaRPr lang="nl-NL"/>
          </a:p>
        </p:txBody>
      </p:sp>
      <p:sp>
        <p:nvSpPr>
          <p:cNvPr id="5" name="Tijdelijke aanduiding voor voettekst 4">
            <a:extLst>
              <a:ext uri="{FF2B5EF4-FFF2-40B4-BE49-F238E27FC236}">
                <a16:creationId xmlns:a16="http://schemas.microsoft.com/office/drawing/2014/main" id="{6B71F42E-87BC-455E-AE06-FFC1F0BED3E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CD5463C-C1C9-4ACE-B92C-BBEE964ABA76}"/>
              </a:ext>
            </a:extLst>
          </p:cNvPr>
          <p:cNvSpPr>
            <a:spLocks noGrp="1"/>
          </p:cNvSpPr>
          <p:nvPr>
            <p:ph type="sldNum" sz="quarter" idx="12"/>
          </p:nvPr>
        </p:nvSpPr>
        <p:spPr/>
        <p:txBody>
          <a:bodyPr/>
          <a:lstStyle/>
          <a:p>
            <a:fld id="{B57C7D08-2465-45B8-AEB1-F987E33793EE}" type="slidenum">
              <a:rPr lang="nl-NL" smtClean="0"/>
              <a:t>‹nr.›</a:t>
            </a:fld>
            <a:endParaRPr lang="nl-NL"/>
          </a:p>
        </p:txBody>
      </p:sp>
    </p:spTree>
    <p:extLst>
      <p:ext uri="{BB962C8B-B14F-4D97-AF65-F5344CB8AC3E}">
        <p14:creationId xmlns:p14="http://schemas.microsoft.com/office/powerpoint/2010/main" val="2328428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E6B4C4-658C-4665-9112-A5B749BF469B}"/>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E3B2EC41-2A10-43A6-B7CA-AF5A922B3A3F}"/>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9EAC3B3-386E-4334-9241-91A89E9218F0}"/>
              </a:ext>
            </a:extLst>
          </p:cNvPr>
          <p:cNvSpPr>
            <a:spLocks noGrp="1"/>
          </p:cNvSpPr>
          <p:nvPr>
            <p:ph type="dt" sz="half" idx="10"/>
          </p:nvPr>
        </p:nvSpPr>
        <p:spPr/>
        <p:txBody>
          <a:bodyPr/>
          <a:lstStyle/>
          <a:p>
            <a:fld id="{DB17B2F2-0C7E-45CB-BAD2-1725C2511D55}" type="datetimeFigureOut">
              <a:rPr lang="nl-NL" smtClean="0"/>
              <a:t>17-11-2020</a:t>
            </a:fld>
            <a:endParaRPr lang="nl-NL"/>
          </a:p>
        </p:txBody>
      </p:sp>
      <p:sp>
        <p:nvSpPr>
          <p:cNvPr id="5" name="Tijdelijke aanduiding voor voettekst 4">
            <a:extLst>
              <a:ext uri="{FF2B5EF4-FFF2-40B4-BE49-F238E27FC236}">
                <a16:creationId xmlns:a16="http://schemas.microsoft.com/office/drawing/2014/main" id="{A2DF05EF-076F-4647-AF72-51339D63FD6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4D9EF88-C272-4B1A-873A-B372F2F97BAA}"/>
              </a:ext>
            </a:extLst>
          </p:cNvPr>
          <p:cNvSpPr>
            <a:spLocks noGrp="1"/>
          </p:cNvSpPr>
          <p:nvPr>
            <p:ph type="sldNum" sz="quarter" idx="12"/>
          </p:nvPr>
        </p:nvSpPr>
        <p:spPr/>
        <p:txBody>
          <a:bodyPr/>
          <a:lstStyle/>
          <a:p>
            <a:fld id="{B57C7D08-2465-45B8-AEB1-F987E33793EE}" type="slidenum">
              <a:rPr lang="nl-NL" smtClean="0"/>
              <a:t>‹nr.›</a:t>
            </a:fld>
            <a:endParaRPr lang="nl-NL"/>
          </a:p>
        </p:txBody>
      </p:sp>
    </p:spTree>
    <p:extLst>
      <p:ext uri="{BB962C8B-B14F-4D97-AF65-F5344CB8AC3E}">
        <p14:creationId xmlns:p14="http://schemas.microsoft.com/office/powerpoint/2010/main" val="3799831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B3C310F9-C6EB-42AA-819D-45D3749F58B2}"/>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3F9AC141-B7DF-4B2F-B37A-948EB8560C15}"/>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17FF385-4C7F-4D12-8FAA-73B1F6C9A68B}"/>
              </a:ext>
            </a:extLst>
          </p:cNvPr>
          <p:cNvSpPr>
            <a:spLocks noGrp="1"/>
          </p:cNvSpPr>
          <p:nvPr>
            <p:ph type="dt" sz="half" idx="10"/>
          </p:nvPr>
        </p:nvSpPr>
        <p:spPr/>
        <p:txBody>
          <a:bodyPr/>
          <a:lstStyle/>
          <a:p>
            <a:fld id="{DB17B2F2-0C7E-45CB-BAD2-1725C2511D55}" type="datetimeFigureOut">
              <a:rPr lang="nl-NL" smtClean="0"/>
              <a:t>17-11-2020</a:t>
            </a:fld>
            <a:endParaRPr lang="nl-NL"/>
          </a:p>
        </p:txBody>
      </p:sp>
      <p:sp>
        <p:nvSpPr>
          <p:cNvPr id="5" name="Tijdelijke aanduiding voor voettekst 4">
            <a:extLst>
              <a:ext uri="{FF2B5EF4-FFF2-40B4-BE49-F238E27FC236}">
                <a16:creationId xmlns:a16="http://schemas.microsoft.com/office/drawing/2014/main" id="{802E8A63-0808-4E7D-8762-826BB2FABDF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BB88AC4-22B9-4738-902A-BB1738009C25}"/>
              </a:ext>
            </a:extLst>
          </p:cNvPr>
          <p:cNvSpPr>
            <a:spLocks noGrp="1"/>
          </p:cNvSpPr>
          <p:nvPr>
            <p:ph type="sldNum" sz="quarter" idx="12"/>
          </p:nvPr>
        </p:nvSpPr>
        <p:spPr/>
        <p:txBody>
          <a:bodyPr/>
          <a:lstStyle/>
          <a:p>
            <a:fld id="{B57C7D08-2465-45B8-AEB1-F987E33793EE}" type="slidenum">
              <a:rPr lang="nl-NL" smtClean="0"/>
              <a:t>‹nr.›</a:t>
            </a:fld>
            <a:endParaRPr lang="nl-NL"/>
          </a:p>
        </p:txBody>
      </p:sp>
    </p:spTree>
    <p:extLst>
      <p:ext uri="{BB962C8B-B14F-4D97-AF65-F5344CB8AC3E}">
        <p14:creationId xmlns:p14="http://schemas.microsoft.com/office/powerpoint/2010/main" val="1166992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92EDF5-F302-47D5-9C60-C92AC058341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6AF18CCD-505C-4E92-9943-A96ACF64EE51}"/>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B3E4645-EE62-4CF2-AAF2-6EEFE32DDB77}"/>
              </a:ext>
            </a:extLst>
          </p:cNvPr>
          <p:cNvSpPr>
            <a:spLocks noGrp="1"/>
          </p:cNvSpPr>
          <p:nvPr>
            <p:ph type="dt" sz="half" idx="10"/>
          </p:nvPr>
        </p:nvSpPr>
        <p:spPr/>
        <p:txBody>
          <a:bodyPr/>
          <a:lstStyle/>
          <a:p>
            <a:fld id="{DB17B2F2-0C7E-45CB-BAD2-1725C2511D55}" type="datetimeFigureOut">
              <a:rPr lang="nl-NL" smtClean="0"/>
              <a:t>17-11-2020</a:t>
            </a:fld>
            <a:endParaRPr lang="nl-NL"/>
          </a:p>
        </p:txBody>
      </p:sp>
      <p:sp>
        <p:nvSpPr>
          <p:cNvPr id="5" name="Tijdelijke aanduiding voor voettekst 4">
            <a:extLst>
              <a:ext uri="{FF2B5EF4-FFF2-40B4-BE49-F238E27FC236}">
                <a16:creationId xmlns:a16="http://schemas.microsoft.com/office/drawing/2014/main" id="{6BE65546-2770-488F-9C16-CDCC13C9857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956358F-55B1-4860-AD26-F3A4498396FE}"/>
              </a:ext>
            </a:extLst>
          </p:cNvPr>
          <p:cNvSpPr>
            <a:spLocks noGrp="1"/>
          </p:cNvSpPr>
          <p:nvPr>
            <p:ph type="sldNum" sz="quarter" idx="12"/>
          </p:nvPr>
        </p:nvSpPr>
        <p:spPr/>
        <p:txBody>
          <a:bodyPr/>
          <a:lstStyle/>
          <a:p>
            <a:fld id="{B57C7D08-2465-45B8-AEB1-F987E33793EE}" type="slidenum">
              <a:rPr lang="nl-NL" smtClean="0"/>
              <a:t>‹nr.›</a:t>
            </a:fld>
            <a:endParaRPr lang="nl-NL"/>
          </a:p>
        </p:txBody>
      </p:sp>
    </p:spTree>
    <p:extLst>
      <p:ext uri="{BB962C8B-B14F-4D97-AF65-F5344CB8AC3E}">
        <p14:creationId xmlns:p14="http://schemas.microsoft.com/office/powerpoint/2010/main" val="1896939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BBAF7A-AC32-4E91-9324-D091E312FE18}"/>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8892226F-9E1F-4773-91F9-8DC4505B60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A78343C9-E8F4-481E-BF2E-238151CD6398}"/>
              </a:ext>
            </a:extLst>
          </p:cNvPr>
          <p:cNvSpPr>
            <a:spLocks noGrp="1"/>
          </p:cNvSpPr>
          <p:nvPr>
            <p:ph type="dt" sz="half" idx="10"/>
          </p:nvPr>
        </p:nvSpPr>
        <p:spPr/>
        <p:txBody>
          <a:bodyPr/>
          <a:lstStyle/>
          <a:p>
            <a:fld id="{DB17B2F2-0C7E-45CB-BAD2-1725C2511D55}" type="datetimeFigureOut">
              <a:rPr lang="nl-NL" smtClean="0"/>
              <a:t>17-11-2020</a:t>
            </a:fld>
            <a:endParaRPr lang="nl-NL"/>
          </a:p>
        </p:txBody>
      </p:sp>
      <p:sp>
        <p:nvSpPr>
          <p:cNvPr id="5" name="Tijdelijke aanduiding voor voettekst 4">
            <a:extLst>
              <a:ext uri="{FF2B5EF4-FFF2-40B4-BE49-F238E27FC236}">
                <a16:creationId xmlns:a16="http://schemas.microsoft.com/office/drawing/2014/main" id="{BBC3FF90-BA81-4B52-BA5C-978A7EA9115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ED645DC-3F8F-4666-AB94-9C9F99E0FCB1}"/>
              </a:ext>
            </a:extLst>
          </p:cNvPr>
          <p:cNvSpPr>
            <a:spLocks noGrp="1"/>
          </p:cNvSpPr>
          <p:nvPr>
            <p:ph type="sldNum" sz="quarter" idx="12"/>
          </p:nvPr>
        </p:nvSpPr>
        <p:spPr/>
        <p:txBody>
          <a:bodyPr/>
          <a:lstStyle/>
          <a:p>
            <a:fld id="{B57C7D08-2465-45B8-AEB1-F987E33793EE}" type="slidenum">
              <a:rPr lang="nl-NL" smtClean="0"/>
              <a:t>‹nr.›</a:t>
            </a:fld>
            <a:endParaRPr lang="nl-NL"/>
          </a:p>
        </p:txBody>
      </p:sp>
    </p:spTree>
    <p:extLst>
      <p:ext uri="{BB962C8B-B14F-4D97-AF65-F5344CB8AC3E}">
        <p14:creationId xmlns:p14="http://schemas.microsoft.com/office/powerpoint/2010/main" val="2458847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6E3C65-C997-420E-98D8-2D901D19874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5AD276B9-0CBB-4BCF-BF82-1F090D2AD428}"/>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B0381D1F-C637-40AE-B047-AEE7E366CDDC}"/>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A197FC9C-2F3D-4951-9523-4BCA545C17A0}"/>
              </a:ext>
            </a:extLst>
          </p:cNvPr>
          <p:cNvSpPr>
            <a:spLocks noGrp="1"/>
          </p:cNvSpPr>
          <p:nvPr>
            <p:ph type="dt" sz="half" idx="10"/>
          </p:nvPr>
        </p:nvSpPr>
        <p:spPr/>
        <p:txBody>
          <a:bodyPr/>
          <a:lstStyle/>
          <a:p>
            <a:fld id="{DB17B2F2-0C7E-45CB-BAD2-1725C2511D55}" type="datetimeFigureOut">
              <a:rPr lang="nl-NL" smtClean="0"/>
              <a:t>17-11-2020</a:t>
            </a:fld>
            <a:endParaRPr lang="nl-NL"/>
          </a:p>
        </p:txBody>
      </p:sp>
      <p:sp>
        <p:nvSpPr>
          <p:cNvPr id="6" name="Tijdelijke aanduiding voor voettekst 5">
            <a:extLst>
              <a:ext uri="{FF2B5EF4-FFF2-40B4-BE49-F238E27FC236}">
                <a16:creationId xmlns:a16="http://schemas.microsoft.com/office/drawing/2014/main" id="{C0A0E300-837F-4635-94CE-D9D5A1B7627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FE30A2C-21DB-4AD9-8A2C-ADE1DD9821CF}"/>
              </a:ext>
            </a:extLst>
          </p:cNvPr>
          <p:cNvSpPr>
            <a:spLocks noGrp="1"/>
          </p:cNvSpPr>
          <p:nvPr>
            <p:ph type="sldNum" sz="quarter" idx="12"/>
          </p:nvPr>
        </p:nvSpPr>
        <p:spPr/>
        <p:txBody>
          <a:bodyPr/>
          <a:lstStyle/>
          <a:p>
            <a:fld id="{B57C7D08-2465-45B8-AEB1-F987E33793EE}" type="slidenum">
              <a:rPr lang="nl-NL" smtClean="0"/>
              <a:t>‹nr.›</a:t>
            </a:fld>
            <a:endParaRPr lang="nl-NL"/>
          </a:p>
        </p:txBody>
      </p:sp>
    </p:spTree>
    <p:extLst>
      <p:ext uri="{BB962C8B-B14F-4D97-AF65-F5344CB8AC3E}">
        <p14:creationId xmlns:p14="http://schemas.microsoft.com/office/powerpoint/2010/main" val="770043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8C946D-AD57-43E0-8B25-45396B22A187}"/>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124A38EA-F9C0-4C73-B7E0-1332C6235D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F8709DAC-6F2F-43AE-A665-5DF03AA2D6A9}"/>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79A30F0C-65C3-4A77-8D4B-69F10D7766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3B8A1A10-D738-4225-9CD1-CCCE236152E1}"/>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BF03A62A-0C49-4C58-93AF-D2A16CA75034}"/>
              </a:ext>
            </a:extLst>
          </p:cNvPr>
          <p:cNvSpPr>
            <a:spLocks noGrp="1"/>
          </p:cNvSpPr>
          <p:nvPr>
            <p:ph type="dt" sz="half" idx="10"/>
          </p:nvPr>
        </p:nvSpPr>
        <p:spPr/>
        <p:txBody>
          <a:bodyPr/>
          <a:lstStyle/>
          <a:p>
            <a:fld id="{DB17B2F2-0C7E-45CB-BAD2-1725C2511D55}" type="datetimeFigureOut">
              <a:rPr lang="nl-NL" smtClean="0"/>
              <a:t>17-11-2020</a:t>
            </a:fld>
            <a:endParaRPr lang="nl-NL"/>
          </a:p>
        </p:txBody>
      </p:sp>
      <p:sp>
        <p:nvSpPr>
          <p:cNvPr id="8" name="Tijdelijke aanduiding voor voettekst 7">
            <a:extLst>
              <a:ext uri="{FF2B5EF4-FFF2-40B4-BE49-F238E27FC236}">
                <a16:creationId xmlns:a16="http://schemas.microsoft.com/office/drawing/2014/main" id="{5D2901FF-F027-48AF-9E13-77A2F41EA470}"/>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1EF05A79-30DA-4E6C-B8F6-8E5BD0FF4EA9}"/>
              </a:ext>
            </a:extLst>
          </p:cNvPr>
          <p:cNvSpPr>
            <a:spLocks noGrp="1"/>
          </p:cNvSpPr>
          <p:nvPr>
            <p:ph type="sldNum" sz="quarter" idx="12"/>
          </p:nvPr>
        </p:nvSpPr>
        <p:spPr/>
        <p:txBody>
          <a:bodyPr/>
          <a:lstStyle/>
          <a:p>
            <a:fld id="{B57C7D08-2465-45B8-AEB1-F987E33793EE}" type="slidenum">
              <a:rPr lang="nl-NL" smtClean="0"/>
              <a:t>‹nr.›</a:t>
            </a:fld>
            <a:endParaRPr lang="nl-NL"/>
          </a:p>
        </p:txBody>
      </p:sp>
    </p:spTree>
    <p:extLst>
      <p:ext uri="{BB962C8B-B14F-4D97-AF65-F5344CB8AC3E}">
        <p14:creationId xmlns:p14="http://schemas.microsoft.com/office/powerpoint/2010/main" val="2142386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91E489-19E3-40F4-9EB2-CCE702BD25B4}"/>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49F73AF6-0021-4252-A439-83B7F5732CE6}"/>
              </a:ext>
            </a:extLst>
          </p:cNvPr>
          <p:cNvSpPr>
            <a:spLocks noGrp="1"/>
          </p:cNvSpPr>
          <p:nvPr>
            <p:ph type="dt" sz="half" idx="10"/>
          </p:nvPr>
        </p:nvSpPr>
        <p:spPr/>
        <p:txBody>
          <a:bodyPr/>
          <a:lstStyle/>
          <a:p>
            <a:fld id="{DB17B2F2-0C7E-45CB-BAD2-1725C2511D55}" type="datetimeFigureOut">
              <a:rPr lang="nl-NL" smtClean="0"/>
              <a:t>17-11-2020</a:t>
            </a:fld>
            <a:endParaRPr lang="nl-NL"/>
          </a:p>
        </p:txBody>
      </p:sp>
      <p:sp>
        <p:nvSpPr>
          <p:cNvPr id="4" name="Tijdelijke aanduiding voor voettekst 3">
            <a:extLst>
              <a:ext uri="{FF2B5EF4-FFF2-40B4-BE49-F238E27FC236}">
                <a16:creationId xmlns:a16="http://schemas.microsoft.com/office/drawing/2014/main" id="{F18DCC1F-C4CB-4460-B2C6-0D1754BCA448}"/>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00415F68-27B4-472C-B5E5-D0690CC632F5}"/>
              </a:ext>
            </a:extLst>
          </p:cNvPr>
          <p:cNvSpPr>
            <a:spLocks noGrp="1"/>
          </p:cNvSpPr>
          <p:nvPr>
            <p:ph type="sldNum" sz="quarter" idx="12"/>
          </p:nvPr>
        </p:nvSpPr>
        <p:spPr/>
        <p:txBody>
          <a:bodyPr/>
          <a:lstStyle/>
          <a:p>
            <a:fld id="{B57C7D08-2465-45B8-AEB1-F987E33793EE}" type="slidenum">
              <a:rPr lang="nl-NL" smtClean="0"/>
              <a:t>‹nr.›</a:t>
            </a:fld>
            <a:endParaRPr lang="nl-NL"/>
          </a:p>
        </p:txBody>
      </p:sp>
    </p:spTree>
    <p:extLst>
      <p:ext uri="{BB962C8B-B14F-4D97-AF65-F5344CB8AC3E}">
        <p14:creationId xmlns:p14="http://schemas.microsoft.com/office/powerpoint/2010/main" val="3727838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FF9E013D-584F-458B-BE88-DE807CA56EE3}"/>
              </a:ext>
            </a:extLst>
          </p:cNvPr>
          <p:cNvSpPr>
            <a:spLocks noGrp="1"/>
          </p:cNvSpPr>
          <p:nvPr>
            <p:ph type="dt" sz="half" idx="10"/>
          </p:nvPr>
        </p:nvSpPr>
        <p:spPr/>
        <p:txBody>
          <a:bodyPr/>
          <a:lstStyle/>
          <a:p>
            <a:fld id="{DB17B2F2-0C7E-45CB-BAD2-1725C2511D55}" type="datetimeFigureOut">
              <a:rPr lang="nl-NL" smtClean="0"/>
              <a:t>17-11-2020</a:t>
            </a:fld>
            <a:endParaRPr lang="nl-NL"/>
          </a:p>
        </p:txBody>
      </p:sp>
      <p:sp>
        <p:nvSpPr>
          <p:cNvPr id="3" name="Tijdelijke aanduiding voor voettekst 2">
            <a:extLst>
              <a:ext uri="{FF2B5EF4-FFF2-40B4-BE49-F238E27FC236}">
                <a16:creationId xmlns:a16="http://schemas.microsoft.com/office/drawing/2014/main" id="{0189B703-63C2-424E-AC7E-40FECAF2FE2E}"/>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EE145161-7FA3-42EF-B11F-E35E7DAE55D1}"/>
              </a:ext>
            </a:extLst>
          </p:cNvPr>
          <p:cNvSpPr>
            <a:spLocks noGrp="1"/>
          </p:cNvSpPr>
          <p:nvPr>
            <p:ph type="sldNum" sz="quarter" idx="12"/>
          </p:nvPr>
        </p:nvSpPr>
        <p:spPr/>
        <p:txBody>
          <a:bodyPr/>
          <a:lstStyle/>
          <a:p>
            <a:fld id="{B57C7D08-2465-45B8-AEB1-F987E33793EE}" type="slidenum">
              <a:rPr lang="nl-NL" smtClean="0"/>
              <a:t>‹nr.›</a:t>
            </a:fld>
            <a:endParaRPr lang="nl-NL"/>
          </a:p>
        </p:txBody>
      </p:sp>
    </p:spTree>
    <p:extLst>
      <p:ext uri="{BB962C8B-B14F-4D97-AF65-F5344CB8AC3E}">
        <p14:creationId xmlns:p14="http://schemas.microsoft.com/office/powerpoint/2010/main" val="66190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87AFD7-BF77-4C5B-9701-92AC93D879E7}"/>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EC274608-9B8E-46C3-A30E-7C5550474D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13389F42-47AF-4FE1-9589-BE98ABAC60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C8E29C1-E79F-4D58-B6CA-4D51AA668334}"/>
              </a:ext>
            </a:extLst>
          </p:cNvPr>
          <p:cNvSpPr>
            <a:spLocks noGrp="1"/>
          </p:cNvSpPr>
          <p:nvPr>
            <p:ph type="dt" sz="half" idx="10"/>
          </p:nvPr>
        </p:nvSpPr>
        <p:spPr/>
        <p:txBody>
          <a:bodyPr/>
          <a:lstStyle/>
          <a:p>
            <a:fld id="{DB17B2F2-0C7E-45CB-BAD2-1725C2511D55}" type="datetimeFigureOut">
              <a:rPr lang="nl-NL" smtClean="0"/>
              <a:t>17-11-2020</a:t>
            </a:fld>
            <a:endParaRPr lang="nl-NL"/>
          </a:p>
        </p:txBody>
      </p:sp>
      <p:sp>
        <p:nvSpPr>
          <p:cNvPr id="6" name="Tijdelijke aanduiding voor voettekst 5">
            <a:extLst>
              <a:ext uri="{FF2B5EF4-FFF2-40B4-BE49-F238E27FC236}">
                <a16:creationId xmlns:a16="http://schemas.microsoft.com/office/drawing/2014/main" id="{0FF32274-7A67-4235-B4E5-6CC77EB8B77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30A45F2F-2B36-4CCD-BE32-875705D7ED13}"/>
              </a:ext>
            </a:extLst>
          </p:cNvPr>
          <p:cNvSpPr>
            <a:spLocks noGrp="1"/>
          </p:cNvSpPr>
          <p:nvPr>
            <p:ph type="sldNum" sz="quarter" idx="12"/>
          </p:nvPr>
        </p:nvSpPr>
        <p:spPr/>
        <p:txBody>
          <a:bodyPr/>
          <a:lstStyle/>
          <a:p>
            <a:fld id="{B57C7D08-2465-45B8-AEB1-F987E33793EE}" type="slidenum">
              <a:rPr lang="nl-NL" smtClean="0"/>
              <a:t>‹nr.›</a:t>
            </a:fld>
            <a:endParaRPr lang="nl-NL"/>
          </a:p>
        </p:txBody>
      </p:sp>
    </p:spTree>
    <p:extLst>
      <p:ext uri="{BB962C8B-B14F-4D97-AF65-F5344CB8AC3E}">
        <p14:creationId xmlns:p14="http://schemas.microsoft.com/office/powerpoint/2010/main" val="348675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CA32FF-E7C6-4EEE-9CE5-C2A26CA09893}"/>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E075E3EC-C66E-48C7-808E-4FC601A449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73CC893A-713F-4059-B81B-630CDD37BE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D9D0B838-87D7-48F1-A4B4-69C6944BE373}"/>
              </a:ext>
            </a:extLst>
          </p:cNvPr>
          <p:cNvSpPr>
            <a:spLocks noGrp="1"/>
          </p:cNvSpPr>
          <p:nvPr>
            <p:ph type="dt" sz="half" idx="10"/>
          </p:nvPr>
        </p:nvSpPr>
        <p:spPr/>
        <p:txBody>
          <a:bodyPr/>
          <a:lstStyle/>
          <a:p>
            <a:fld id="{DB17B2F2-0C7E-45CB-BAD2-1725C2511D55}" type="datetimeFigureOut">
              <a:rPr lang="nl-NL" smtClean="0"/>
              <a:t>17-11-2020</a:t>
            </a:fld>
            <a:endParaRPr lang="nl-NL"/>
          </a:p>
        </p:txBody>
      </p:sp>
      <p:sp>
        <p:nvSpPr>
          <p:cNvPr id="6" name="Tijdelijke aanduiding voor voettekst 5">
            <a:extLst>
              <a:ext uri="{FF2B5EF4-FFF2-40B4-BE49-F238E27FC236}">
                <a16:creationId xmlns:a16="http://schemas.microsoft.com/office/drawing/2014/main" id="{D7841AAA-0CE4-4F38-B9EB-326C3A51009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6DC1281-FCC3-46F6-9E5A-2F0E724C3E86}"/>
              </a:ext>
            </a:extLst>
          </p:cNvPr>
          <p:cNvSpPr>
            <a:spLocks noGrp="1"/>
          </p:cNvSpPr>
          <p:nvPr>
            <p:ph type="sldNum" sz="quarter" idx="12"/>
          </p:nvPr>
        </p:nvSpPr>
        <p:spPr/>
        <p:txBody>
          <a:bodyPr/>
          <a:lstStyle/>
          <a:p>
            <a:fld id="{B57C7D08-2465-45B8-AEB1-F987E33793EE}" type="slidenum">
              <a:rPr lang="nl-NL" smtClean="0"/>
              <a:t>‹nr.›</a:t>
            </a:fld>
            <a:endParaRPr lang="nl-NL"/>
          </a:p>
        </p:txBody>
      </p:sp>
    </p:spTree>
    <p:extLst>
      <p:ext uri="{BB962C8B-B14F-4D97-AF65-F5344CB8AC3E}">
        <p14:creationId xmlns:p14="http://schemas.microsoft.com/office/powerpoint/2010/main" val="2919492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2BC328CA-220E-4427-A72A-34FDC08925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36D591F4-59AC-4893-9B66-D17183FFF5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71E7B19-85E3-46A9-8466-2B4E30A033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17B2F2-0C7E-45CB-BAD2-1725C2511D55}" type="datetimeFigureOut">
              <a:rPr lang="nl-NL" smtClean="0"/>
              <a:t>17-11-2020</a:t>
            </a:fld>
            <a:endParaRPr lang="nl-NL"/>
          </a:p>
        </p:txBody>
      </p:sp>
      <p:sp>
        <p:nvSpPr>
          <p:cNvPr id="5" name="Tijdelijke aanduiding voor voettekst 4">
            <a:extLst>
              <a:ext uri="{FF2B5EF4-FFF2-40B4-BE49-F238E27FC236}">
                <a16:creationId xmlns:a16="http://schemas.microsoft.com/office/drawing/2014/main" id="{BDCB6B5D-EEA1-4512-8495-57AE7AE2AF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531174CF-9A27-4D5C-A295-BA920FEEE1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7C7D08-2465-45B8-AEB1-F987E33793EE}" type="slidenum">
              <a:rPr lang="nl-NL" smtClean="0"/>
              <a:t>‹nr.›</a:t>
            </a:fld>
            <a:endParaRPr lang="nl-NL"/>
          </a:p>
        </p:txBody>
      </p:sp>
    </p:spTree>
    <p:extLst>
      <p:ext uri="{BB962C8B-B14F-4D97-AF65-F5344CB8AC3E}">
        <p14:creationId xmlns:p14="http://schemas.microsoft.com/office/powerpoint/2010/main" val="965117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hyperlink" Target="http://www.quantumday.com/2012/03/stanford-researchers-find-that.html"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3" Type="http://schemas.openxmlformats.org/officeDocument/2006/relationships/image" Target="../media/image28.sv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svg"/></Relationships>
</file>

<file path=ppt/slides/_rels/slide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8.svg"/></Relationships>
</file>

<file path=ppt/slides/_rels/slide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slideLayout" Target="../slideLayouts/slideLayout2.xml"/><Relationship Id="rId1" Type="http://schemas.openxmlformats.org/officeDocument/2006/relationships/video" Target="https://www.youtube.com/embed/5rxJbNDdDHU"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36B23FC5-CCA2-45DF-A43F-F1F72470406F}"/>
              </a:ext>
            </a:extLst>
          </p:cNvPr>
          <p:cNvSpPr>
            <a:spLocks noGrp="1"/>
          </p:cNvSpPr>
          <p:nvPr>
            <p:ph type="ctrTitle"/>
          </p:nvPr>
        </p:nvSpPr>
        <p:spPr>
          <a:xfrm>
            <a:off x="3045368" y="2043663"/>
            <a:ext cx="6105194" cy="2031055"/>
          </a:xfrm>
        </p:spPr>
        <p:txBody>
          <a:bodyPr>
            <a:normAutofit/>
          </a:bodyPr>
          <a:lstStyle/>
          <a:p>
            <a:r>
              <a:rPr lang="nl-NL" dirty="0">
                <a:solidFill>
                  <a:srgbClr val="FFFFFF"/>
                </a:solidFill>
              </a:rPr>
              <a:t>Pijn en pijnbestrijding</a:t>
            </a:r>
          </a:p>
        </p:txBody>
      </p:sp>
      <p:sp>
        <p:nvSpPr>
          <p:cNvPr id="3" name="Ondertitel 2">
            <a:extLst>
              <a:ext uri="{FF2B5EF4-FFF2-40B4-BE49-F238E27FC236}">
                <a16:creationId xmlns:a16="http://schemas.microsoft.com/office/drawing/2014/main" id="{9E0778B6-6980-4F73-80C9-CDFA32E0B1EC}"/>
              </a:ext>
            </a:extLst>
          </p:cNvPr>
          <p:cNvSpPr>
            <a:spLocks noGrp="1"/>
          </p:cNvSpPr>
          <p:nvPr>
            <p:ph type="subTitle" idx="1"/>
          </p:nvPr>
        </p:nvSpPr>
        <p:spPr>
          <a:xfrm>
            <a:off x="3045368" y="4074718"/>
            <a:ext cx="6105194" cy="682079"/>
          </a:xfrm>
        </p:spPr>
        <p:txBody>
          <a:bodyPr>
            <a:normAutofit/>
          </a:bodyPr>
          <a:lstStyle/>
          <a:p>
            <a:r>
              <a:rPr lang="nl-NL" dirty="0">
                <a:solidFill>
                  <a:srgbClr val="FFFFFF"/>
                </a:solidFill>
              </a:rPr>
              <a:t>LF1 periode 2 </a:t>
            </a:r>
          </a:p>
        </p:txBody>
      </p:sp>
    </p:spTree>
    <p:extLst>
      <p:ext uri="{BB962C8B-B14F-4D97-AF65-F5344CB8AC3E}">
        <p14:creationId xmlns:p14="http://schemas.microsoft.com/office/powerpoint/2010/main" val="324552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E6F67F1-FBDC-4B1E-9AC7-987CAD496204}"/>
              </a:ext>
            </a:extLst>
          </p:cNvPr>
          <p:cNvSpPr>
            <a:spLocks noGrp="1"/>
          </p:cNvSpPr>
          <p:nvPr>
            <p:ph type="title"/>
          </p:nvPr>
        </p:nvSpPr>
        <p:spPr>
          <a:xfrm>
            <a:off x="838200" y="963877"/>
            <a:ext cx="3494362" cy="4930246"/>
          </a:xfrm>
        </p:spPr>
        <p:txBody>
          <a:bodyPr>
            <a:normAutofit/>
          </a:bodyPr>
          <a:lstStyle/>
          <a:p>
            <a:pPr algn="r"/>
            <a:r>
              <a:rPr lang="nl-NL">
                <a:solidFill>
                  <a:schemeClr val="accent1"/>
                </a:solidFill>
              </a:rPr>
              <a:t>Soorten pijn</a:t>
            </a:r>
          </a:p>
        </p:txBody>
      </p:sp>
      <p:cxnSp>
        <p:nvCxnSpPr>
          <p:cNvPr id="17"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8" name="Tijdelijke aanduiding voor inhoud 2">
            <a:extLst>
              <a:ext uri="{FF2B5EF4-FFF2-40B4-BE49-F238E27FC236}">
                <a16:creationId xmlns:a16="http://schemas.microsoft.com/office/drawing/2014/main" id="{FD5249B7-C208-420C-98B7-E781FA6B94E1}"/>
              </a:ext>
            </a:extLst>
          </p:cNvPr>
          <p:cNvSpPr>
            <a:spLocks noGrp="1"/>
          </p:cNvSpPr>
          <p:nvPr>
            <p:ph idx="1"/>
          </p:nvPr>
        </p:nvSpPr>
        <p:spPr>
          <a:xfrm>
            <a:off x="4976031" y="963877"/>
            <a:ext cx="6377769" cy="4930246"/>
          </a:xfrm>
        </p:spPr>
        <p:txBody>
          <a:bodyPr anchor="ctr">
            <a:normAutofit/>
          </a:bodyPr>
          <a:lstStyle/>
          <a:p>
            <a:pPr marL="0" indent="0">
              <a:buNone/>
            </a:pPr>
            <a:r>
              <a:rPr lang="nl-NL" sz="2400" b="1" dirty="0"/>
              <a:t>Acute pijn</a:t>
            </a:r>
          </a:p>
          <a:p>
            <a:r>
              <a:rPr lang="nl-NL" sz="2400" dirty="0"/>
              <a:t>Oorzaak is (vaak) duidelijk;</a:t>
            </a:r>
          </a:p>
          <a:p>
            <a:r>
              <a:rPr lang="nl-NL" sz="2400" dirty="0"/>
              <a:t>Pijnstillers werken;</a:t>
            </a:r>
          </a:p>
          <a:p>
            <a:r>
              <a:rPr lang="nl-NL" sz="2400" dirty="0"/>
              <a:t>Ontstaat plotseling (is daardoor waarschuwend);</a:t>
            </a:r>
          </a:p>
          <a:p>
            <a:r>
              <a:rPr lang="nl-NL" sz="2400" dirty="0"/>
              <a:t>Duurt over algemeen korter dan een half jaar;</a:t>
            </a:r>
          </a:p>
          <a:p>
            <a:r>
              <a:rPr lang="nl-NL" sz="2400" dirty="0"/>
              <a:t>Is goed te behandelen;</a:t>
            </a:r>
          </a:p>
          <a:p>
            <a:r>
              <a:rPr lang="nl-NL" sz="2400" dirty="0"/>
              <a:t>Er is een duidelijke relatie tussen de schadelijke prikkel en pijn.</a:t>
            </a:r>
          </a:p>
        </p:txBody>
      </p:sp>
    </p:spTree>
    <p:extLst>
      <p:ext uri="{BB962C8B-B14F-4D97-AF65-F5344CB8AC3E}">
        <p14:creationId xmlns:p14="http://schemas.microsoft.com/office/powerpoint/2010/main" val="2758033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0C7698A-56E8-4277-8DB6-AF403ED60707}"/>
              </a:ext>
            </a:extLst>
          </p:cNvPr>
          <p:cNvSpPr>
            <a:spLocks noGrp="1"/>
          </p:cNvSpPr>
          <p:nvPr>
            <p:ph type="title"/>
          </p:nvPr>
        </p:nvSpPr>
        <p:spPr>
          <a:xfrm>
            <a:off x="838200" y="963877"/>
            <a:ext cx="3494362" cy="4930246"/>
          </a:xfrm>
        </p:spPr>
        <p:txBody>
          <a:bodyPr>
            <a:normAutofit/>
          </a:bodyPr>
          <a:lstStyle/>
          <a:p>
            <a:pPr algn="r"/>
            <a:r>
              <a:rPr lang="nl-NL">
                <a:solidFill>
                  <a:schemeClr val="accent1"/>
                </a:solidFill>
              </a:rPr>
              <a:t>Soorten pijn	</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F5A818B0-499F-420A-AAD2-7EDB8B9C37CB}"/>
              </a:ext>
            </a:extLst>
          </p:cNvPr>
          <p:cNvSpPr>
            <a:spLocks noGrp="1"/>
          </p:cNvSpPr>
          <p:nvPr>
            <p:ph idx="1"/>
          </p:nvPr>
        </p:nvSpPr>
        <p:spPr>
          <a:xfrm>
            <a:off x="4976031" y="1625600"/>
            <a:ext cx="5996715" cy="4268523"/>
          </a:xfrm>
        </p:spPr>
        <p:txBody>
          <a:bodyPr anchor="ctr">
            <a:normAutofit fontScale="92500"/>
          </a:bodyPr>
          <a:lstStyle/>
          <a:p>
            <a:pPr marL="0" indent="0">
              <a:buNone/>
            </a:pPr>
            <a:r>
              <a:rPr lang="nl-NL" sz="2400" b="1" dirty="0"/>
              <a:t>Chronische pijn</a:t>
            </a:r>
          </a:p>
          <a:p>
            <a:r>
              <a:rPr lang="nl-NL" sz="2400" dirty="0"/>
              <a:t>Bestaat langer dan 3-6 maanden (en heeft daardoor zijn waarschuwende functie verloren);</a:t>
            </a:r>
          </a:p>
          <a:p>
            <a:r>
              <a:rPr lang="nl-NL" sz="2400" dirty="0"/>
              <a:t>Oorzaak niet altijd duidelijk;</a:t>
            </a:r>
          </a:p>
          <a:p>
            <a:r>
              <a:rPr lang="nl-NL" sz="2400" dirty="0"/>
              <a:t>Drijft mensen soms tot wanhoop; bezoek aan verschillende specialisten;</a:t>
            </a:r>
          </a:p>
          <a:p>
            <a:r>
              <a:rPr lang="nl-NL" sz="2400" dirty="0"/>
              <a:t>Naast analgetica ook andere pijnbestrijdingsmethoden zoals acupunctuur, chirurgische ingrepen in het zenuwstelsel, zenuwblokkade, hypnose, gedragstherapie. Soms zelfs kalmeringsmiddelen en antidepressiva.</a:t>
            </a:r>
          </a:p>
          <a:p>
            <a:endParaRPr lang="nl-NL" sz="2400" dirty="0"/>
          </a:p>
        </p:txBody>
      </p:sp>
    </p:spTree>
    <p:extLst>
      <p:ext uri="{BB962C8B-B14F-4D97-AF65-F5344CB8AC3E}">
        <p14:creationId xmlns:p14="http://schemas.microsoft.com/office/powerpoint/2010/main" val="1606350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B336162-B533-4EFE-8BB3-8EBB4A5E32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314384" cy="6858000"/>
          </a:xfrm>
          <a:prstGeom prst="rect">
            <a:avLst/>
          </a:pr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7C2E392-E615-408C-9982-8FBFFBD0B1D0}"/>
              </a:ext>
            </a:extLst>
          </p:cNvPr>
          <p:cNvSpPr>
            <a:spLocks noGrp="1"/>
          </p:cNvSpPr>
          <p:nvPr>
            <p:ph type="title"/>
          </p:nvPr>
        </p:nvSpPr>
        <p:spPr>
          <a:xfrm>
            <a:off x="829781" y="2745736"/>
            <a:ext cx="3698803" cy="1366528"/>
          </a:xfrm>
          <a:solidFill>
            <a:srgbClr val="FFFFFF"/>
          </a:solidFill>
          <a:ln w="25400" cap="sq">
            <a:solidFill>
              <a:srgbClr val="404040"/>
            </a:solidFill>
            <a:miter lim="800000"/>
          </a:ln>
        </p:spPr>
        <p:txBody>
          <a:bodyPr>
            <a:normAutofit/>
          </a:bodyPr>
          <a:lstStyle/>
          <a:p>
            <a:pPr algn="ctr"/>
            <a:r>
              <a:rPr lang="nl-NL" sz="3000">
                <a:solidFill>
                  <a:srgbClr val="262626"/>
                </a:solidFill>
              </a:rPr>
              <a:t>Globale onderscheiding analgetica</a:t>
            </a:r>
          </a:p>
        </p:txBody>
      </p:sp>
      <p:sp>
        <p:nvSpPr>
          <p:cNvPr id="3" name="Tijdelijke aanduiding voor inhoud 2">
            <a:extLst>
              <a:ext uri="{FF2B5EF4-FFF2-40B4-BE49-F238E27FC236}">
                <a16:creationId xmlns:a16="http://schemas.microsoft.com/office/drawing/2014/main" id="{21E1E098-B4FC-4B9C-927C-E30E96768329}"/>
              </a:ext>
            </a:extLst>
          </p:cNvPr>
          <p:cNvSpPr>
            <a:spLocks noGrp="1"/>
          </p:cNvSpPr>
          <p:nvPr>
            <p:ph idx="1"/>
          </p:nvPr>
        </p:nvSpPr>
        <p:spPr>
          <a:xfrm>
            <a:off x="6049182" y="802638"/>
            <a:ext cx="5408696" cy="5252722"/>
          </a:xfrm>
        </p:spPr>
        <p:txBody>
          <a:bodyPr anchor="ctr">
            <a:normAutofit/>
          </a:bodyPr>
          <a:lstStyle/>
          <a:p>
            <a:r>
              <a:rPr lang="nl-NL" sz="2200" b="1" dirty="0"/>
              <a:t>Niet-opioïden </a:t>
            </a:r>
            <a:r>
              <a:rPr lang="nl-NL" sz="2200" dirty="0"/>
              <a:t>(‘gewone’ pijnstillers)</a:t>
            </a:r>
          </a:p>
          <a:p>
            <a:pPr>
              <a:buFont typeface="Courier New" panose="02070309020205020404" pitchFamily="49" charset="0"/>
              <a:buChar char="o"/>
            </a:pPr>
            <a:r>
              <a:rPr lang="nl-NL" sz="1800" dirty="0"/>
              <a:t>Stof die bij weefselbeschadiging </a:t>
            </a:r>
            <a:r>
              <a:rPr lang="nl-NL" sz="1800"/>
              <a:t>(prostaglandine) </a:t>
            </a:r>
            <a:r>
              <a:rPr lang="nl-NL" sz="1800" dirty="0"/>
              <a:t>vrijkomt, kan geen </a:t>
            </a:r>
            <a:r>
              <a:rPr lang="nl-NL" sz="1800"/>
              <a:t>zenuwprikkel geven;</a:t>
            </a:r>
            <a:endParaRPr lang="nl-NL" sz="1800" dirty="0"/>
          </a:p>
          <a:p>
            <a:pPr>
              <a:buFont typeface="Courier New" panose="02070309020205020404" pitchFamily="49" charset="0"/>
              <a:buChar char="o"/>
            </a:pPr>
            <a:r>
              <a:rPr lang="nl-NL" sz="1800" dirty="0"/>
              <a:t>Werken bij lichte tot matige pijn;</a:t>
            </a:r>
          </a:p>
          <a:p>
            <a:pPr>
              <a:buFont typeface="Courier New" panose="02070309020205020404" pitchFamily="49" charset="0"/>
              <a:buChar char="o"/>
            </a:pPr>
            <a:r>
              <a:rPr lang="nl-NL" sz="1800" dirty="0"/>
              <a:t>Inclusief middelen met </a:t>
            </a:r>
            <a:r>
              <a:rPr lang="nl-NL" sz="1800" dirty="0" err="1"/>
              <a:t>koortsdempende</a:t>
            </a:r>
            <a:r>
              <a:rPr lang="nl-NL" sz="1800" dirty="0"/>
              <a:t> of ontstekingsremmende werking.</a:t>
            </a:r>
          </a:p>
          <a:p>
            <a:r>
              <a:rPr lang="nl-NL" sz="2200" b="1" dirty="0"/>
              <a:t>Opioïden </a:t>
            </a:r>
            <a:r>
              <a:rPr lang="nl-NL" sz="2200" dirty="0"/>
              <a:t>(sterke pijnstillers: </a:t>
            </a:r>
            <a:r>
              <a:rPr lang="nl-NL" sz="2200" i="1" dirty="0"/>
              <a:t>Opiumwet!</a:t>
            </a:r>
            <a:r>
              <a:rPr lang="nl-NL" sz="2200" dirty="0"/>
              <a:t>)</a:t>
            </a:r>
          </a:p>
          <a:p>
            <a:pPr>
              <a:buFont typeface="Courier New" panose="02070309020205020404" pitchFamily="49" charset="0"/>
              <a:buChar char="o"/>
            </a:pPr>
            <a:r>
              <a:rPr lang="nl-NL" sz="1800" dirty="0"/>
              <a:t>Sterke pijnstilling;</a:t>
            </a:r>
          </a:p>
          <a:p>
            <a:pPr>
              <a:buFont typeface="Courier New" panose="02070309020205020404" pitchFamily="49" charset="0"/>
              <a:buChar char="o"/>
            </a:pPr>
            <a:r>
              <a:rPr lang="nl-NL" sz="1800" dirty="0"/>
              <a:t>Andere beleving;</a:t>
            </a:r>
          </a:p>
          <a:p>
            <a:pPr>
              <a:buFont typeface="Courier New" panose="02070309020205020404" pitchFamily="49" charset="0"/>
              <a:buChar char="o"/>
            </a:pPr>
            <a:r>
              <a:rPr lang="nl-NL" sz="1800" dirty="0"/>
              <a:t>Achter slot en grendel.</a:t>
            </a:r>
          </a:p>
        </p:txBody>
      </p:sp>
    </p:spTree>
    <p:extLst>
      <p:ext uri="{BB962C8B-B14F-4D97-AF65-F5344CB8AC3E}">
        <p14:creationId xmlns:p14="http://schemas.microsoft.com/office/powerpoint/2010/main" val="2194982297"/>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0">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2">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75C47DC3-6A17-4F26-AD44-053678B4E497}"/>
              </a:ext>
            </a:extLst>
          </p:cNvPr>
          <p:cNvSpPr>
            <a:spLocks noGrp="1"/>
          </p:cNvSpPr>
          <p:nvPr>
            <p:ph type="title"/>
          </p:nvPr>
        </p:nvSpPr>
        <p:spPr>
          <a:xfrm>
            <a:off x="6094105" y="802955"/>
            <a:ext cx="4977976" cy="1454051"/>
          </a:xfrm>
        </p:spPr>
        <p:txBody>
          <a:bodyPr>
            <a:normAutofit/>
          </a:bodyPr>
          <a:lstStyle/>
          <a:p>
            <a:r>
              <a:rPr lang="nl-NL" b="1" dirty="0">
                <a:solidFill>
                  <a:srgbClr val="000000"/>
                </a:solidFill>
              </a:rPr>
              <a:t>Niet-opioïden</a:t>
            </a:r>
          </a:p>
        </p:txBody>
      </p:sp>
      <p:sp>
        <p:nvSpPr>
          <p:cNvPr id="15"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Afbeelding 4">
            <a:extLst>
              <a:ext uri="{FF2B5EF4-FFF2-40B4-BE49-F238E27FC236}">
                <a16:creationId xmlns:a16="http://schemas.microsoft.com/office/drawing/2014/main" id="{6530B576-FEAB-47E1-B558-170C5BD4355C}"/>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50254" y="1629089"/>
            <a:ext cx="3620021" cy="3620021"/>
          </a:xfrm>
          <a:prstGeom prst="rect">
            <a:avLst/>
          </a:prstGeom>
        </p:spPr>
      </p:pic>
      <p:sp>
        <p:nvSpPr>
          <p:cNvPr id="3" name="Tijdelijke aanduiding voor inhoud 2">
            <a:extLst>
              <a:ext uri="{FF2B5EF4-FFF2-40B4-BE49-F238E27FC236}">
                <a16:creationId xmlns:a16="http://schemas.microsoft.com/office/drawing/2014/main" id="{5B18CD80-7907-4D35-B02D-9A9C49213289}"/>
              </a:ext>
            </a:extLst>
          </p:cNvPr>
          <p:cNvSpPr>
            <a:spLocks noGrp="1"/>
          </p:cNvSpPr>
          <p:nvPr>
            <p:ph idx="1"/>
          </p:nvPr>
        </p:nvSpPr>
        <p:spPr>
          <a:xfrm>
            <a:off x="6046143" y="1529980"/>
            <a:ext cx="4977578" cy="3639289"/>
          </a:xfrm>
        </p:spPr>
        <p:txBody>
          <a:bodyPr anchor="ctr">
            <a:normAutofit/>
          </a:bodyPr>
          <a:lstStyle/>
          <a:p>
            <a:r>
              <a:rPr lang="nl-NL" sz="2000" dirty="0">
                <a:solidFill>
                  <a:srgbClr val="000000"/>
                </a:solidFill>
              </a:rPr>
              <a:t>Paracetamol</a:t>
            </a:r>
          </a:p>
          <a:p>
            <a:r>
              <a:rPr lang="nl-NL" sz="2000" dirty="0" err="1">
                <a:solidFill>
                  <a:srgbClr val="000000"/>
                </a:solidFill>
              </a:rPr>
              <a:t>NSAID’s</a:t>
            </a:r>
            <a:r>
              <a:rPr lang="nl-NL" sz="2000" dirty="0">
                <a:solidFill>
                  <a:srgbClr val="000000"/>
                </a:solidFill>
              </a:rPr>
              <a:t> (</a:t>
            </a:r>
            <a:r>
              <a:rPr lang="nl-NL" sz="2000" b="1" dirty="0">
                <a:solidFill>
                  <a:srgbClr val="000000"/>
                </a:solidFill>
              </a:rPr>
              <a:t>N</a:t>
            </a:r>
            <a:r>
              <a:rPr lang="nl-NL" sz="2000" dirty="0">
                <a:solidFill>
                  <a:srgbClr val="000000"/>
                </a:solidFill>
              </a:rPr>
              <a:t>on </a:t>
            </a:r>
            <a:r>
              <a:rPr lang="nl-NL" sz="2000" b="1" dirty="0" err="1">
                <a:solidFill>
                  <a:srgbClr val="000000"/>
                </a:solidFill>
              </a:rPr>
              <a:t>S</a:t>
            </a:r>
            <a:r>
              <a:rPr lang="nl-NL" sz="2000" dirty="0" err="1">
                <a:solidFill>
                  <a:srgbClr val="000000"/>
                </a:solidFill>
              </a:rPr>
              <a:t>teroïdal</a:t>
            </a:r>
            <a:r>
              <a:rPr lang="nl-NL" sz="2000" dirty="0">
                <a:solidFill>
                  <a:srgbClr val="000000"/>
                </a:solidFill>
              </a:rPr>
              <a:t> </a:t>
            </a:r>
            <a:r>
              <a:rPr lang="nl-NL" sz="2000" b="1" dirty="0">
                <a:solidFill>
                  <a:srgbClr val="000000"/>
                </a:solidFill>
              </a:rPr>
              <a:t>A</a:t>
            </a:r>
            <a:r>
              <a:rPr lang="nl-NL" sz="2000" dirty="0">
                <a:solidFill>
                  <a:srgbClr val="000000"/>
                </a:solidFill>
              </a:rPr>
              <a:t>nti </a:t>
            </a:r>
            <a:r>
              <a:rPr lang="nl-NL" sz="2000" b="1" dirty="0" err="1">
                <a:solidFill>
                  <a:srgbClr val="000000"/>
                </a:solidFill>
              </a:rPr>
              <a:t>I</a:t>
            </a:r>
            <a:r>
              <a:rPr lang="nl-NL" sz="2000" dirty="0" err="1">
                <a:solidFill>
                  <a:srgbClr val="000000"/>
                </a:solidFill>
              </a:rPr>
              <a:t>nflammatory</a:t>
            </a:r>
            <a:r>
              <a:rPr lang="nl-NL" sz="2000" dirty="0">
                <a:solidFill>
                  <a:srgbClr val="000000"/>
                </a:solidFill>
              </a:rPr>
              <a:t> </a:t>
            </a:r>
            <a:r>
              <a:rPr lang="nl-NL" sz="2000" b="1" dirty="0">
                <a:solidFill>
                  <a:srgbClr val="000000"/>
                </a:solidFill>
              </a:rPr>
              <a:t>D</a:t>
            </a:r>
            <a:r>
              <a:rPr lang="nl-NL" sz="2000" dirty="0">
                <a:solidFill>
                  <a:srgbClr val="000000"/>
                </a:solidFill>
              </a:rPr>
              <a:t>rugs)</a:t>
            </a:r>
          </a:p>
          <a:p>
            <a:r>
              <a:rPr lang="nl-NL" sz="2000" dirty="0">
                <a:solidFill>
                  <a:srgbClr val="000000"/>
                </a:solidFill>
              </a:rPr>
              <a:t>Combinatiepreparaten</a:t>
            </a:r>
          </a:p>
        </p:txBody>
      </p:sp>
    </p:spTree>
    <p:extLst>
      <p:ext uri="{BB962C8B-B14F-4D97-AF65-F5344CB8AC3E}">
        <p14:creationId xmlns:p14="http://schemas.microsoft.com/office/powerpoint/2010/main" val="742829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EB41C5C-0F34-4DDA-9D7C-5E717F35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6134677" y="303591"/>
            <a:ext cx="5735590"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57723E1-CD98-4485-B73A-7CB493BA83F4}"/>
              </a:ext>
            </a:extLst>
          </p:cNvPr>
          <p:cNvSpPr>
            <a:spLocks noGrp="1"/>
          </p:cNvSpPr>
          <p:nvPr>
            <p:ph type="title"/>
          </p:nvPr>
        </p:nvSpPr>
        <p:spPr>
          <a:xfrm>
            <a:off x="6392598" y="640263"/>
            <a:ext cx="5221266" cy="1344975"/>
          </a:xfrm>
        </p:spPr>
        <p:txBody>
          <a:bodyPr>
            <a:normAutofit/>
          </a:bodyPr>
          <a:lstStyle/>
          <a:p>
            <a:pPr algn="ctr"/>
            <a:r>
              <a:rPr lang="nl-NL" sz="4000"/>
              <a:t>Paracetamol</a:t>
            </a:r>
          </a:p>
        </p:txBody>
      </p:sp>
      <p:pic>
        <p:nvPicPr>
          <p:cNvPr id="7" name="Graphic 6">
            <a:extLst>
              <a:ext uri="{FF2B5EF4-FFF2-40B4-BE49-F238E27FC236}">
                <a16:creationId xmlns:a16="http://schemas.microsoft.com/office/drawing/2014/main" id="{5410122B-9434-4339-B35F-75E6F49B2FE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4632" y="787907"/>
            <a:ext cx="5126736" cy="5126736"/>
          </a:xfrm>
          <a:prstGeom prst="rect">
            <a:avLst/>
          </a:prstGeom>
        </p:spPr>
      </p:pic>
      <p:sp>
        <p:nvSpPr>
          <p:cNvPr id="3" name="Tijdelijke aanduiding voor inhoud 2">
            <a:extLst>
              <a:ext uri="{FF2B5EF4-FFF2-40B4-BE49-F238E27FC236}">
                <a16:creationId xmlns:a16="http://schemas.microsoft.com/office/drawing/2014/main" id="{89C250BB-DD40-4CAD-9292-89FE28BCFBE5}"/>
              </a:ext>
            </a:extLst>
          </p:cNvPr>
          <p:cNvSpPr>
            <a:spLocks noGrp="1"/>
          </p:cNvSpPr>
          <p:nvPr>
            <p:ph idx="1"/>
          </p:nvPr>
        </p:nvSpPr>
        <p:spPr>
          <a:xfrm>
            <a:off x="6391903" y="2121763"/>
            <a:ext cx="5235490" cy="3773010"/>
          </a:xfrm>
        </p:spPr>
        <p:txBody>
          <a:bodyPr>
            <a:normAutofit/>
          </a:bodyPr>
          <a:lstStyle/>
          <a:p>
            <a:r>
              <a:rPr lang="nl-NL" sz="1700" dirty="0"/>
              <a:t>Is meestal 1</a:t>
            </a:r>
            <a:r>
              <a:rPr lang="nl-NL" sz="1700" baseline="30000" dirty="0"/>
              <a:t>e</a:t>
            </a:r>
            <a:r>
              <a:rPr lang="nl-NL" sz="1700" dirty="0"/>
              <a:t> keus</a:t>
            </a:r>
          </a:p>
          <a:p>
            <a:r>
              <a:rPr lang="nl-NL" sz="1700" dirty="0"/>
              <a:t>Geeft pijnstilling en is </a:t>
            </a:r>
            <a:r>
              <a:rPr lang="nl-NL" sz="1700" dirty="0" err="1"/>
              <a:t>koortsdempend</a:t>
            </a:r>
            <a:endParaRPr lang="nl-NL" sz="1700" dirty="0"/>
          </a:p>
          <a:p>
            <a:r>
              <a:rPr lang="nl-NL" sz="1700" dirty="0"/>
              <a:t>Bij normaal gebruik nauwelijks </a:t>
            </a:r>
            <a:r>
              <a:rPr lang="nl-NL" sz="1700" b="1" dirty="0"/>
              <a:t>bijwerkingen</a:t>
            </a:r>
            <a:r>
              <a:rPr lang="nl-NL" sz="1700" dirty="0"/>
              <a:t> (voordeel!), heeft geen </a:t>
            </a:r>
            <a:r>
              <a:rPr lang="nl-NL" sz="1700" b="1" dirty="0"/>
              <a:t>interacties</a:t>
            </a:r>
            <a:r>
              <a:rPr lang="nl-NL" sz="1700" dirty="0"/>
              <a:t> met andere geneesmiddelen en kent nauwelijks </a:t>
            </a:r>
            <a:r>
              <a:rPr lang="nl-NL" sz="1700" b="1" dirty="0"/>
              <a:t>contra-indicaties.</a:t>
            </a:r>
          </a:p>
          <a:p>
            <a:r>
              <a:rPr lang="nl-NL" sz="1700" dirty="0"/>
              <a:t>Het kan worden gebruikt door kinderen (wel lagere dosering en speciale </a:t>
            </a:r>
            <a:r>
              <a:rPr lang="nl-NL" sz="1700" dirty="0" err="1"/>
              <a:t>kinderparacatemol</a:t>
            </a:r>
            <a:r>
              <a:rPr lang="nl-NL" sz="1700" dirty="0"/>
              <a:t>) en matig gebruik tijdens de zwangerschap of lactatie is geen bezwaar.</a:t>
            </a:r>
          </a:p>
          <a:p>
            <a:r>
              <a:rPr lang="nl-NL" sz="1700" dirty="0"/>
              <a:t>Wél giftig (toxisch) bij </a:t>
            </a:r>
            <a:r>
              <a:rPr lang="nl-NL" sz="1700" b="1" dirty="0"/>
              <a:t>chronisch gebruik/overdosering</a:t>
            </a:r>
            <a:r>
              <a:rPr lang="nl-NL" sz="1700" dirty="0"/>
              <a:t>: evt. onherstelbare leverbeschadiging.</a:t>
            </a:r>
          </a:p>
          <a:p>
            <a:endParaRPr lang="nl-NL" sz="1700" dirty="0"/>
          </a:p>
        </p:txBody>
      </p:sp>
    </p:spTree>
    <p:extLst>
      <p:ext uri="{BB962C8B-B14F-4D97-AF65-F5344CB8AC3E}">
        <p14:creationId xmlns:p14="http://schemas.microsoft.com/office/powerpoint/2010/main" val="3363770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EB41C5C-0F34-4DDA-9D7C-5E717F35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6134677" y="303591"/>
            <a:ext cx="5735590"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A65D782-56C1-4A79-9C2D-3702E301E13B}"/>
              </a:ext>
            </a:extLst>
          </p:cNvPr>
          <p:cNvSpPr>
            <a:spLocks noGrp="1"/>
          </p:cNvSpPr>
          <p:nvPr>
            <p:ph type="title"/>
          </p:nvPr>
        </p:nvSpPr>
        <p:spPr>
          <a:xfrm>
            <a:off x="6392598" y="640263"/>
            <a:ext cx="5221266" cy="1344975"/>
          </a:xfrm>
        </p:spPr>
        <p:txBody>
          <a:bodyPr>
            <a:normAutofit/>
          </a:bodyPr>
          <a:lstStyle/>
          <a:p>
            <a:pPr algn="ctr"/>
            <a:r>
              <a:rPr lang="nl-NL" sz="4000"/>
              <a:t>NSAID’s</a:t>
            </a:r>
          </a:p>
        </p:txBody>
      </p:sp>
      <p:pic>
        <p:nvPicPr>
          <p:cNvPr id="7" name="Graphic 6">
            <a:extLst>
              <a:ext uri="{FF2B5EF4-FFF2-40B4-BE49-F238E27FC236}">
                <a16:creationId xmlns:a16="http://schemas.microsoft.com/office/drawing/2014/main" id="{5403FD3C-4050-4D88-87AF-D115FCE49A9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4632" y="787907"/>
            <a:ext cx="5126736" cy="5126736"/>
          </a:xfrm>
          <a:prstGeom prst="rect">
            <a:avLst/>
          </a:prstGeom>
        </p:spPr>
      </p:pic>
      <p:sp>
        <p:nvSpPr>
          <p:cNvPr id="3" name="Tijdelijke aanduiding voor inhoud 2">
            <a:extLst>
              <a:ext uri="{FF2B5EF4-FFF2-40B4-BE49-F238E27FC236}">
                <a16:creationId xmlns:a16="http://schemas.microsoft.com/office/drawing/2014/main" id="{5244F844-5E22-44B7-8BD1-418F13B36C45}"/>
              </a:ext>
            </a:extLst>
          </p:cNvPr>
          <p:cNvSpPr>
            <a:spLocks noGrp="1"/>
          </p:cNvSpPr>
          <p:nvPr>
            <p:ph idx="1"/>
          </p:nvPr>
        </p:nvSpPr>
        <p:spPr>
          <a:xfrm>
            <a:off x="6392598" y="1800921"/>
            <a:ext cx="5235490" cy="3773010"/>
          </a:xfrm>
        </p:spPr>
        <p:txBody>
          <a:bodyPr>
            <a:normAutofit fontScale="85000" lnSpcReduction="20000"/>
          </a:bodyPr>
          <a:lstStyle/>
          <a:p>
            <a:r>
              <a:rPr lang="nl-NL" sz="1900" dirty="0" err="1"/>
              <a:t>NSAID’s</a:t>
            </a:r>
            <a:r>
              <a:rPr lang="nl-NL" sz="1900" dirty="0"/>
              <a:t> remmen de vorming (synthese) van prostaglandinen; stofjes die een functie hebben bij het ontstaan van pijnprikkels en het doorgeven ervan aan het centrale zenuwstelsel;</a:t>
            </a:r>
          </a:p>
          <a:p>
            <a:r>
              <a:rPr lang="nl-NL" sz="1900" dirty="0"/>
              <a:t>Pijnstillende </a:t>
            </a:r>
            <a:r>
              <a:rPr lang="nl-NL" sz="1900" i="1" dirty="0"/>
              <a:t>(</a:t>
            </a:r>
            <a:r>
              <a:rPr lang="nl-NL" sz="1900" b="1" i="1" dirty="0" err="1"/>
              <a:t>analgetische</a:t>
            </a:r>
            <a:r>
              <a:rPr lang="nl-NL" sz="1900" i="1" dirty="0"/>
              <a:t>),</a:t>
            </a:r>
            <a:r>
              <a:rPr lang="nl-NL" sz="1900" dirty="0"/>
              <a:t> ontstekingsremmende (</a:t>
            </a:r>
            <a:r>
              <a:rPr lang="nl-NL" sz="1900" b="1" i="1" dirty="0" err="1"/>
              <a:t>antiflogistische</a:t>
            </a:r>
            <a:r>
              <a:rPr lang="nl-NL" sz="1900" dirty="0"/>
              <a:t>) en/of een </a:t>
            </a:r>
            <a:r>
              <a:rPr lang="nl-NL" sz="1900" dirty="0" err="1"/>
              <a:t>koortsdempende</a:t>
            </a:r>
            <a:r>
              <a:rPr lang="nl-NL" sz="1900" dirty="0"/>
              <a:t> (</a:t>
            </a:r>
            <a:r>
              <a:rPr lang="nl-NL" sz="1900" b="1" i="1" dirty="0" err="1"/>
              <a:t>antipyretische</a:t>
            </a:r>
            <a:r>
              <a:rPr lang="nl-NL" sz="1900" dirty="0"/>
              <a:t>) werking;</a:t>
            </a:r>
          </a:p>
          <a:p>
            <a:r>
              <a:rPr lang="nl-NL" sz="1900" dirty="0"/>
              <a:t>Lichte tot matige pijn, zoals </a:t>
            </a:r>
            <a:r>
              <a:rPr lang="nl-NL" sz="1900" b="1" dirty="0"/>
              <a:t>hoofdpijn</a:t>
            </a:r>
            <a:r>
              <a:rPr lang="nl-NL" sz="1900" dirty="0"/>
              <a:t>, </a:t>
            </a:r>
            <a:r>
              <a:rPr lang="nl-NL" sz="1900" b="1" dirty="0"/>
              <a:t>kiespijn</a:t>
            </a:r>
            <a:r>
              <a:rPr lang="nl-NL" sz="1900" dirty="0"/>
              <a:t>, </a:t>
            </a:r>
            <a:r>
              <a:rPr lang="nl-NL" sz="1900" b="1" dirty="0"/>
              <a:t>spierpijn</a:t>
            </a:r>
            <a:r>
              <a:rPr lang="nl-NL" sz="1900" dirty="0"/>
              <a:t>, </a:t>
            </a:r>
            <a:r>
              <a:rPr lang="nl-NL" sz="1900" b="1" dirty="0"/>
              <a:t>hevige menstruatiepijn</a:t>
            </a:r>
            <a:r>
              <a:rPr lang="nl-NL" sz="1900" dirty="0"/>
              <a:t>, </a:t>
            </a:r>
            <a:r>
              <a:rPr lang="nl-NL" sz="1900" b="1" dirty="0"/>
              <a:t>ontstekingen;</a:t>
            </a:r>
            <a:endParaRPr lang="nl-NL" sz="1900" dirty="0"/>
          </a:p>
          <a:p>
            <a:r>
              <a:rPr lang="nl-NL" sz="1900" dirty="0"/>
              <a:t>Veel voorkomende bijwerking is </a:t>
            </a:r>
            <a:r>
              <a:rPr lang="nl-NL" sz="1900" b="1" dirty="0"/>
              <a:t>maagklachten</a:t>
            </a:r>
            <a:r>
              <a:rPr lang="nl-NL" sz="1900" dirty="0"/>
              <a:t>; langdurig gebruik kan leiden tot een maagzweer. Daarnaast ook </a:t>
            </a:r>
            <a:r>
              <a:rPr lang="nl-NL" sz="1900" b="1" dirty="0"/>
              <a:t>overgevoeligheid;</a:t>
            </a:r>
            <a:endParaRPr lang="nl-NL" sz="1900" dirty="0"/>
          </a:p>
          <a:p>
            <a:r>
              <a:rPr lang="nl-NL" sz="1900" dirty="0"/>
              <a:t>Voorbeelden van </a:t>
            </a:r>
            <a:r>
              <a:rPr lang="nl-NL" sz="1900" dirty="0" err="1"/>
              <a:t>NSAID’s</a:t>
            </a:r>
            <a:r>
              <a:rPr lang="nl-NL" sz="1900" dirty="0"/>
              <a:t> zijn: ibuprofen, </a:t>
            </a:r>
            <a:r>
              <a:rPr lang="nl-NL" sz="1900" dirty="0" err="1"/>
              <a:t>naproxen</a:t>
            </a:r>
            <a:r>
              <a:rPr lang="nl-NL" sz="1900" dirty="0"/>
              <a:t>, </a:t>
            </a:r>
            <a:r>
              <a:rPr lang="nl-NL" sz="1900" dirty="0" err="1"/>
              <a:t>diclofenac</a:t>
            </a:r>
            <a:r>
              <a:rPr lang="nl-NL" sz="1900" dirty="0"/>
              <a:t>, acetylsalicylzuur;</a:t>
            </a:r>
          </a:p>
          <a:p>
            <a:r>
              <a:rPr lang="nl-NL" sz="1900" dirty="0"/>
              <a:t>Veelvoorkomende interactie is die tussen </a:t>
            </a:r>
            <a:r>
              <a:rPr lang="nl-NL" sz="1900" dirty="0" err="1"/>
              <a:t>NSAID’s</a:t>
            </a:r>
            <a:r>
              <a:rPr lang="nl-NL" sz="1900" dirty="0"/>
              <a:t> en antistollingsmiddelen: sterkere </a:t>
            </a:r>
            <a:r>
              <a:rPr lang="nl-NL" sz="1900" dirty="0" err="1"/>
              <a:t>ontstolling</a:t>
            </a:r>
            <a:r>
              <a:rPr lang="nl-NL" sz="1900" dirty="0"/>
              <a:t>.</a:t>
            </a:r>
          </a:p>
        </p:txBody>
      </p:sp>
    </p:spTree>
    <p:extLst>
      <p:ext uri="{BB962C8B-B14F-4D97-AF65-F5344CB8AC3E}">
        <p14:creationId xmlns:p14="http://schemas.microsoft.com/office/powerpoint/2010/main" val="15474461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2C24EE80-5013-466C-BB30-B43A28DA738A}"/>
              </a:ext>
            </a:extLst>
          </p:cNvPr>
          <p:cNvSpPr>
            <a:spLocks noGrp="1"/>
          </p:cNvSpPr>
          <p:nvPr>
            <p:ph type="title"/>
          </p:nvPr>
        </p:nvSpPr>
        <p:spPr>
          <a:xfrm>
            <a:off x="863029" y="1012004"/>
            <a:ext cx="3416158" cy="4795408"/>
          </a:xfrm>
        </p:spPr>
        <p:txBody>
          <a:bodyPr>
            <a:normAutofit/>
          </a:bodyPr>
          <a:lstStyle/>
          <a:p>
            <a:r>
              <a:rPr lang="nl-NL" sz="4000" b="1" dirty="0" err="1">
                <a:solidFill>
                  <a:srgbClr val="FFFFFF"/>
                </a:solidFill>
              </a:rPr>
              <a:t>Combinatie-preparaten</a:t>
            </a:r>
            <a:endParaRPr lang="nl-NL" sz="4000" b="1" dirty="0">
              <a:solidFill>
                <a:srgbClr val="FFFFFF"/>
              </a:solidFill>
            </a:endParaRPr>
          </a:p>
        </p:txBody>
      </p:sp>
      <p:graphicFrame>
        <p:nvGraphicFramePr>
          <p:cNvPr id="7" name="Tijdelijke aanduiding voor inhoud 2">
            <a:extLst>
              <a:ext uri="{FF2B5EF4-FFF2-40B4-BE49-F238E27FC236}">
                <a16:creationId xmlns:a16="http://schemas.microsoft.com/office/drawing/2014/main" id="{51E59C11-BFA8-4D9B-B470-BDCC335B40AF}"/>
              </a:ext>
            </a:extLst>
          </p:cNvPr>
          <p:cNvGraphicFramePr>
            <a:graphicFrameLocks noGrp="1"/>
          </p:cNvGraphicFramePr>
          <p:nvPr>
            <p:ph idx="1"/>
            <p:extLst>
              <p:ext uri="{D42A27DB-BD31-4B8C-83A1-F6EECF244321}">
                <p14:modId xmlns:p14="http://schemas.microsoft.com/office/powerpoint/2010/main" val="3237055607"/>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48563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EB41C5C-0F34-4DDA-9D7C-5E717F35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6134677" y="303591"/>
            <a:ext cx="5735590"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280113C-3F15-4556-B246-1C86A9DF6822}"/>
              </a:ext>
            </a:extLst>
          </p:cNvPr>
          <p:cNvSpPr>
            <a:spLocks noGrp="1"/>
          </p:cNvSpPr>
          <p:nvPr>
            <p:ph type="title"/>
          </p:nvPr>
        </p:nvSpPr>
        <p:spPr>
          <a:xfrm>
            <a:off x="6392598" y="640263"/>
            <a:ext cx="5221266" cy="1344975"/>
          </a:xfrm>
        </p:spPr>
        <p:txBody>
          <a:bodyPr>
            <a:normAutofit/>
          </a:bodyPr>
          <a:lstStyle/>
          <a:p>
            <a:pPr algn="ctr"/>
            <a:r>
              <a:rPr lang="nl-NL" sz="4000" b="1" dirty="0"/>
              <a:t>Opioïden</a:t>
            </a:r>
          </a:p>
        </p:txBody>
      </p:sp>
      <p:pic>
        <p:nvPicPr>
          <p:cNvPr id="7" name="Graphic 6">
            <a:extLst>
              <a:ext uri="{FF2B5EF4-FFF2-40B4-BE49-F238E27FC236}">
                <a16:creationId xmlns:a16="http://schemas.microsoft.com/office/drawing/2014/main" id="{16EAF25F-D901-48CA-AE9C-CB10D071E26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4632" y="787907"/>
            <a:ext cx="5126736" cy="5126736"/>
          </a:xfrm>
          <a:prstGeom prst="rect">
            <a:avLst/>
          </a:prstGeom>
        </p:spPr>
      </p:pic>
      <p:sp>
        <p:nvSpPr>
          <p:cNvPr id="3" name="Tijdelijke aanduiding voor inhoud 2">
            <a:extLst>
              <a:ext uri="{FF2B5EF4-FFF2-40B4-BE49-F238E27FC236}">
                <a16:creationId xmlns:a16="http://schemas.microsoft.com/office/drawing/2014/main" id="{EACDFA31-1889-4F2B-BD9B-C55781DC0A37}"/>
              </a:ext>
            </a:extLst>
          </p:cNvPr>
          <p:cNvSpPr>
            <a:spLocks noGrp="1"/>
          </p:cNvSpPr>
          <p:nvPr>
            <p:ph idx="1"/>
          </p:nvPr>
        </p:nvSpPr>
        <p:spPr>
          <a:xfrm>
            <a:off x="6391903" y="2121763"/>
            <a:ext cx="5235490" cy="3773010"/>
          </a:xfrm>
        </p:spPr>
        <p:txBody>
          <a:bodyPr>
            <a:normAutofit lnSpcReduction="10000"/>
          </a:bodyPr>
          <a:lstStyle/>
          <a:p>
            <a:r>
              <a:rPr lang="nl-NL" sz="1700" dirty="0"/>
              <a:t>Hebben een sterke pijnstillende werking;</a:t>
            </a:r>
          </a:p>
          <a:p>
            <a:r>
              <a:rPr lang="nl-NL" sz="1700" dirty="0"/>
              <a:t>Morfine is hiervan het meest bekend;</a:t>
            </a:r>
          </a:p>
          <a:p>
            <a:r>
              <a:rPr lang="nl-NL" sz="1700" dirty="0"/>
              <a:t>Ook cocaïne is een opiaat;</a:t>
            </a:r>
          </a:p>
          <a:p>
            <a:r>
              <a:rPr lang="nl-NL" sz="1700" dirty="0"/>
              <a:t>De stoffen in opioïden komen in onze hersenen terecht en voorkomen dat daar de pijn wordt overgedragen en dus wordt waargenomen. Je wordt er erg rustig van;</a:t>
            </a:r>
          </a:p>
          <a:p>
            <a:r>
              <a:rPr lang="nl-NL" sz="1700" dirty="0"/>
              <a:t>Vallen onder de Opiumwet.</a:t>
            </a:r>
          </a:p>
          <a:p>
            <a:pPr marL="0" indent="0">
              <a:buNone/>
            </a:pPr>
            <a:r>
              <a:rPr lang="nl-NL" sz="1700" i="1" dirty="0"/>
              <a:t>Bijwerkingen:</a:t>
            </a:r>
          </a:p>
          <a:p>
            <a:r>
              <a:rPr lang="nl-NL" sz="1700" i="1" dirty="0"/>
              <a:t>Obstipatie</a:t>
            </a:r>
          </a:p>
          <a:p>
            <a:r>
              <a:rPr lang="nl-NL" sz="1700" i="1" dirty="0"/>
              <a:t>Sufheid</a:t>
            </a:r>
          </a:p>
          <a:p>
            <a:r>
              <a:rPr lang="nl-NL" sz="1700" i="1" dirty="0"/>
              <a:t>Gewenning (!)</a:t>
            </a:r>
          </a:p>
          <a:p>
            <a:r>
              <a:rPr lang="nl-NL" sz="1700" i="1" dirty="0"/>
              <a:t>Verslaving (!)</a:t>
            </a:r>
          </a:p>
        </p:txBody>
      </p:sp>
    </p:spTree>
    <p:extLst>
      <p:ext uri="{BB962C8B-B14F-4D97-AF65-F5344CB8AC3E}">
        <p14:creationId xmlns:p14="http://schemas.microsoft.com/office/powerpoint/2010/main" val="29487469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44D8D750-282B-493D-9916-DFDF65FA6583}"/>
              </a:ext>
            </a:extLst>
          </p:cNvPr>
          <p:cNvSpPr>
            <a:spLocks noGrp="1"/>
          </p:cNvSpPr>
          <p:nvPr>
            <p:ph type="title"/>
          </p:nvPr>
        </p:nvSpPr>
        <p:spPr>
          <a:xfrm>
            <a:off x="1179226" y="826680"/>
            <a:ext cx="9833548" cy="1325563"/>
          </a:xfrm>
        </p:spPr>
        <p:txBody>
          <a:bodyPr>
            <a:normAutofit/>
          </a:bodyPr>
          <a:lstStyle/>
          <a:p>
            <a:pPr algn="ctr"/>
            <a:r>
              <a:rPr lang="nl-NL" sz="4000" dirty="0">
                <a:solidFill>
                  <a:srgbClr val="FFFFFF"/>
                </a:solidFill>
              </a:rPr>
              <a:t>Bezig met opdracht pijnstillers</a:t>
            </a:r>
          </a:p>
        </p:txBody>
      </p:sp>
      <p:sp>
        <p:nvSpPr>
          <p:cNvPr id="3" name="Tijdelijke aanduiding voor inhoud 2">
            <a:extLst>
              <a:ext uri="{FF2B5EF4-FFF2-40B4-BE49-F238E27FC236}">
                <a16:creationId xmlns:a16="http://schemas.microsoft.com/office/drawing/2014/main" id="{273AE016-F4DC-4771-9AA5-F18B030D7905}"/>
              </a:ext>
            </a:extLst>
          </p:cNvPr>
          <p:cNvSpPr>
            <a:spLocks noGrp="1"/>
          </p:cNvSpPr>
          <p:nvPr>
            <p:ph idx="1"/>
          </p:nvPr>
        </p:nvSpPr>
        <p:spPr>
          <a:xfrm>
            <a:off x="1179226" y="3092970"/>
            <a:ext cx="9833548" cy="2693976"/>
          </a:xfrm>
        </p:spPr>
        <p:txBody>
          <a:bodyPr>
            <a:normAutofit/>
          </a:bodyPr>
          <a:lstStyle/>
          <a:p>
            <a:endParaRPr lang="nl-NL" sz="2000">
              <a:solidFill>
                <a:srgbClr val="000000"/>
              </a:solidFill>
            </a:endParaRPr>
          </a:p>
        </p:txBody>
      </p:sp>
    </p:spTree>
    <p:extLst>
      <p:ext uri="{BB962C8B-B14F-4D97-AF65-F5344CB8AC3E}">
        <p14:creationId xmlns:p14="http://schemas.microsoft.com/office/powerpoint/2010/main" val="3975273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652E8E1D-C3FF-4261-8613-74B36FC23FF8}"/>
              </a:ext>
            </a:extLst>
          </p:cNvPr>
          <p:cNvSpPr>
            <a:spLocks noGrp="1"/>
          </p:cNvSpPr>
          <p:nvPr>
            <p:ph type="title"/>
          </p:nvPr>
        </p:nvSpPr>
        <p:spPr>
          <a:xfrm>
            <a:off x="863029" y="1012004"/>
            <a:ext cx="3416158" cy="4795408"/>
          </a:xfrm>
        </p:spPr>
        <p:txBody>
          <a:bodyPr>
            <a:normAutofit/>
          </a:bodyPr>
          <a:lstStyle/>
          <a:p>
            <a:r>
              <a:rPr lang="nl-NL">
                <a:solidFill>
                  <a:srgbClr val="FFFFFF"/>
                </a:solidFill>
              </a:rPr>
              <a:t>Wat behandelen we vandaag?</a:t>
            </a:r>
          </a:p>
        </p:txBody>
      </p:sp>
      <p:graphicFrame>
        <p:nvGraphicFramePr>
          <p:cNvPr id="5" name="Tijdelijke aanduiding voor inhoud 2">
            <a:extLst>
              <a:ext uri="{FF2B5EF4-FFF2-40B4-BE49-F238E27FC236}">
                <a16:creationId xmlns:a16="http://schemas.microsoft.com/office/drawing/2014/main" id="{545C5A88-0C04-43F8-BD3D-FB13CBD86A54}"/>
              </a:ext>
            </a:extLst>
          </p:cNvPr>
          <p:cNvGraphicFramePr>
            <a:graphicFrameLocks noGrp="1"/>
          </p:cNvGraphicFramePr>
          <p:nvPr>
            <p:ph idx="1"/>
            <p:extLst>
              <p:ext uri="{D42A27DB-BD31-4B8C-83A1-F6EECF244321}">
                <p14:modId xmlns:p14="http://schemas.microsoft.com/office/powerpoint/2010/main" val="3745046398"/>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6598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C745CCC6-3DB8-41FB-B8B1-F663928A469C}"/>
              </a:ext>
            </a:extLst>
          </p:cNvPr>
          <p:cNvSpPr>
            <a:spLocks noGrp="1"/>
          </p:cNvSpPr>
          <p:nvPr>
            <p:ph type="title"/>
          </p:nvPr>
        </p:nvSpPr>
        <p:spPr>
          <a:xfrm>
            <a:off x="6094105" y="802955"/>
            <a:ext cx="4977976" cy="1454051"/>
          </a:xfrm>
        </p:spPr>
        <p:txBody>
          <a:bodyPr>
            <a:normAutofit/>
          </a:bodyPr>
          <a:lstStyle/>
          <a:p>
            <a:r>
              <a:rPr lang="nl-NL">
                <a:solidFill>
                  <a:srgbClr val="000000"/>
                </a:solidFill>
              </a:rPr>
              <a:t>Begrippen passend bij ‘pijn’</a:t>
            </a: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a:extLst>
              <a:ext uri="{FF2B5EF4-FFF2-40B4-BE49-F238E27FC236}">
                <a16:creationId xmlns:a16="http://schemas.microsoft.com/office/drawing/2014/main" id="{DE99D0A6-D3A2-448A-85BE-0037238155E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3" name="Tijdelijke aanduiding voor inhoud 2">
            <a:extLst>
              <a:ext uri="{FF2B5EF4-FFF2-40B4-BE49-F238E27FC236}">
                <a16:creationId xmlns:a16="http://schemas.microsoft.com/office/drawing/2014/main" id="{C10452AC-D176-49EA-A3D0-1B66AB3AD43C}"/>
              </a:ext>
            </a:extLst>
          </p:cNvPr>
          <p:cNvSpPr>
            <a:spLocks noGrp="1"/>
          </p:cNvSpPr>
          <p:nvPr>
            <p:ph idx="1"/>
          </p:nvPr>
        </p:nvSpPr>
        <p:spPr>
          <a:xfrm>
            <a:off x="6090574" y="2421682"/>
            <a:ext cx="4977578" cy="3639289"/>
          </a:xfrm>
        </p:spPr>
        <p:txBody>
          <a:bodyPr anchor="ctr">
            <a:normAutofit/>
          </a:bodyPr>
          <a:lstStyle/>
          <a:p>
            <a:r>
              <a:rPr lang="nl-NL" sz="1700" b="1">
                <a:solidFill>
                  <a:srgbClr val="000000"/>
                </a:solidFill>
              </a:rPr>
              <a:t>Nociceptie:</a:t>
            </a:r>
            <a:r>
              <a:rPr lang="nl-NL" sz="1700">
                <a:solidFill>
                  <a:srgbClr val="000000"/>
                </a:solidFill>
              </a:rPr>
              <a:t> pijn begint bij nociceptie, het omzetten van pijnprikkels in elektrische signalen in de zenuw. De persoon ervaart nog geen pijn.</a:t>
            </a:r>
          </a:p>
          <a:p>
            <a:r>
              <a:rPr lang="nl-NL" sz="1700" b="1">
                <a:solidFill>
                  <a:srgbClr val="000000"/>
                </a:solidFill>
              </a:rPr>
              <a:t>Pijngewaarwording: </a:t>
            </a:r>
            <a:r>
              <a:rPr lang="nl-NL" sz="1700">
                <a:solidFill>
                  <a:srgbClr val="000000"/>
                </a:solidFill>
              </a:rPr>
              <a:t>het centrale zenuwstelsel registreert de pijn.</a:t>
            </a:r>
          </a:p>
          <a:p>
            <a:r>
              <a:rPr lang="nl-NL" sz="1700" b="1">
                <a:solidFill>
                  <a:srgbClr val="000000"/>
                </a:solidFill>
              </a:rPr>
              <a:t>Pijnbeleving:</a:t>
            </a:r>
            <a:r>
              <a:rPr lang="nl-NL" sz="1700">
                <a:solidFill>
                  <a:srgbClr val="000000"/>
                </a:solidFill>
              </a:rPr>
              <a:t> emotionele aspect van de pijn. Het ontstaat als gevolg van een pijn-ervaring, maar ook als reactie op andere bedreigende gebeurtenissen, zoals eenzaamheid, angst en onzekerheid.</a:t>
            </a:r>
          </a:p>
          <a:p>
            <a:r>
              <a:rPr lang="nl-NL" sz="1700" b="1">
                <a:solidFill>
                  <a:srgbClr val="000000"/>
                </a:solidFill>
              </a:rPr>
              <a:t>Pijngedrag:</a:t>
            </a:r>
            <a:r>
              <a:rPr lang="nl-NL" sz="1700">
                <a:solidFill>
                  <a:srgbClr val="000000"/>
                </a:solidFill>
              </a:rPr>
              <a:t> gedragingen waaruit een hulpverlener kan afleiden dat er sprake is van pijn. </a:t>
            </a:r>
            <a:endParaRPr lang="nl-NL" sz="1700" b="1">
              <a:solidFill>
                <a:srgbClr val="000000"/>
              </a:solidFill>
            </a:endParaRPr>
          </a:p>
        </p:txBody>
      </p:sp>
    </p:spTree>
    <p:extLst>
      <p:ext uri="{BB962C8B-B14F-4D97-AF65-F5344CB8AC3E}">
        <p14:creationId xmlns:p14="http://schemas.microsoft.com/office/powerpoint/2010/main" val="3822524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4A7420EB-DE76-4363-AF3B-9B88EFACD037}"/>
              </a:ext>
            </a:extLst>
          </p:cNvPr>
          <p:cNvSpPr>
            <a:spLocks noGrp="1"/>
          </p:cNvSpPr>
          <p:nvPr>
            <p:ph type="title"/>
          </p:nvPr>
        </p:nvSpPr>
        <p:spPr>
          <a:xfrm>
            <a:off x="6094105" y="802955"/>
            <a:ext cx="4977976" cy="1454051"/>
          </a:xfrm>
        </p:spPr>
        <p:txBody>
          <a:bodyPr>
            <a:normAutofit/>
          </a:bodyPr>
          <a:lstStyle/>
          <a:p>
            <a:r>
              <a:rPr lang="nl-NL" sz="4100" b="1" dirty="0">
                <a:solidFill>
                  <a:srgbClr val="000000"/>
                </a:solidFill>
              </a:rPr>
              <a:t>Neurologie</a:t>
            </a:r>
            <a:endParaRPr lang="nl-NL" sz="4100" dirty="0">
              <a:solidFill>
                <a:srgbClr val="000000"/>
              </a:solidFill>
            </a:endParaRP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a:extLst>
              <a:ext uri="{FF2B5EF4-FFF2-40B4-BE49-F238E27FC236}">
                <a16:creationId xmlns:a16="http://schemas.microsoft.com/office/drawing/2014/main" id="{29F5310A-6018-49C2-A5A1-268B5CA844E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3" name="Tijdelijke aanduiding voor inhoud 2">
            <a:extLst>
              <a:ext uri="{FF2B5EF4-FFF2-40B4-BE49-F238E27FC236}">
                <a16:creationId xmlns:a16="http://schemas.microsoft.com/office/drawing/2014/main" id="{8398D7CD-A2E8-4C38-B830-315BA76F29A2}"/>
              </a:ext>
            </a:extLst>
          </p:cNvPr>
          <p:cNvSpPr>
            <a:spLocks noGrp="1"/>
          </p:cNvSpPr>
          <p:nvPr>
            <p:ph idx="1"/>
          </p:nvPr>
        </p:nvSpPr>
        <p:spPr>
          <a:xfrm>
            <a:off x="5865962" y="1897812"/>
            <a:ext cx="5202190" cy="4163160"/>
          </a:xfrm>
        </p:spPr>
        <p:txBody>
          <a:bodyPr anchor="ctr">
            <a:normAutofit/>
          </a:bodyPr>
          <a:lstStyle/>
          <a:p>
            <a:r>
              <a:rPr lang="nl-NL" sz="1400" dirty="0">
                <a:solidFill>
                  <a:srgbClr val="000000"/>
                </a:solidFill>
              </a:rPr>
              <a:t>Je zenuwstelsel bestaat uit 2 (anatomische) onderdelen, namelijk het </a:t>
            </a:r>
            <a:r>
              <a:rPr lang="nl-NL" sz="1400" b="1" dirty="0">
                <a:solidFill>
                  <a:srgbClr val="000000"/>
                </a:solidFill>
              </a:rPr>
              <a:t>centraal zenuwstelsel</a:t>
            </a:r>
            <a:r>
              <a:rPr lang="nl-NL" sz="1400" dirty="0">
                <a:solidFill>
                  <a:srgbClr val="000000"/>
                </a:solidFill>
              </a:rPr>
              <a:t> en het </a:t>
            </a:r>
            <a:r>
              <a:rPr lang="nl-NL" sz="1400" b="1" dirty="0">
                <a:solidFill>
                  <a:srgbClr val="000000"/>
                </a:solidFill>
              </a:rPr>
              <a:t>perifeer zenuwstelsel.</a:t>
            </a:r>
            <a:endParaRPr lang="nl-NL" sz="1400" dirty="0">
              <a:solidFill>
                <a:srgbClr val="000000"/>
              </a:solidFill>
            </a:endParaRPr>
          </a:p>
          <a:p>
            <a:r>
              <a:rPr lang="nl-NL" sz="1400" dirty="0">
                <a:solidFill>
                  <a:srgbClr val="000000"/>
                </a:solidFill>
              </a:rPr>
              <a:t>Het centraal zenuwstelsel bestaat uit:</a:t>
            </a:r>
          </a:p>
          <a:p>
            <a:pPr>
              <a:buFont typeface="Wingdings" panose="05000000000000000000" pitchFamily="2" charset="2"/>
              <a:buChar char="v"/>
            </a:pPr>
            <a:r>
              <a:rPr lang="nl-NL" sz="1400" dirty="0">
                <a:solidFill>
                  <a:srgbClr val="000000"/>
                </a:solidFill>
              </a:rPr>
              <a:t> </a:t>
            </a:r>
            <a:r>
              <a:rPr lang="nl-NL" sz="1400" i="1" dirty="0">
                <a:solidFill>
                  <a:srgbClr val="000000"/>
                </a:solidFill>
              </a:rPr>
              <a:t>Hersenen</a:t>
            </a:r>
            <a:r>
              <a:rPr lang="nl-NL" sz="1400" dirty="0">
                <a:solidFill>
                  <a:srgbClr val="000000"/>
                </a:solidFill>
              </a:rPr>
              <a:t> </a:t>
            </a:r>
            <a:r>
              <a:rPr lang="nl-NL" sz="1100" dirty="0">
                <a:solidFill>
                  <a:srgbClr val="000000"/>
                </a:solidFill>
              </a:rPr>
              <a:t>(grote hersenen, kleine hersenen, tussenhersenen en hersenstam)</a:t>
            </a:r>
          </a:p>
          <a:p>
            <a:pPr>
              <a:buFont typeface="Wingdings" panose="05000000000000000000" pitchFamily="2" charset="2"/>
              <a:buChar char="v"/>
            </a:pPr>
            <a:r>
              <a:rPr lang="nl-NL" sz="1400" dirty="0">
                <a:solidFill>
                  <a:srgbClr val="000000"/>
                </a:solidFill>
              </a:rPr>
              <a:t> </a:t>
            </a:r>
            <a:r>
              <a:rPr lang="nl-NL" sz="1400" i="1" dirty="0">
                <a:solidFill>
                  <a:srgbClr val="000000"/>
                </a:solidFill>
              </a:rPr>
              <a:t>Ruggenmerg</a:t>
            </a:r>
          </a:p>
          <a:p>
            <a:r>
              <a:rPr lang="nl-NL" sz="1400" dirty="0">
                <a:solidFill>
                  <a:srgbClr val="000000"/>
                </a:solidFill>
              </a:rPr>
              <a:t> Het perifeer zenuwstelsel bestaat uit:</a:t>
            </a:r>
          </a:p>
          <a:p>
            <a:pPr>
              <a:buFont typeface="Wingdings" panose="05000000000000000000" pitchFamily="2" charset="2"/>
              <a:buChar char="v"/>
            </a:pPr>
            <a:r>
              <a:rPr lang="nl-NL" sz="1400" dirty="0">
                <a:solidFill>
                  <a:srgbClr val="000000"/>
                </a:solidFill>
              </a:rPr>
              <a:t> 12 paar </a:t>
            </a:r>
            <a:r>
              <a:rPr lang="nl-NL" sz="1400" i="1" dirty="0">
                <a:solidFill>
                  <a:srgbClr val="000000"/>
                </a:solidFill>
              </a:rPr>
              <a:t>hersenzenuwen</a:t>
            </a:r>
          </a:p>
          <a:p>
            <a:pPr>
              <a:buFont typeface="Wingdings" panose="05000000000000000000" pitchFamily="2" charset="2"/>
              <a:buChar char="v"/>
            </a:pPr>
            <a:r>
              <a:rPr lang="nl-NL" sz="1400" dirty="0">
                <a:solidFill>
                  <a:srgbClr val="000000"/>
                </a:solidFill>
              </a:rPr>
              <a:t> 31 paar </a:t>
            </a:r>
            <a:r>
              <a:rPr lang="nl-NL" sz="1400" i="1" dirty="0">
                <a:solidFill>
                  <a:srgbClr val="000000"/>
                </a:solidFill>
              </a:rPr>
              <a:t>ruggenmergzenuwen</a:t>
            </a:r>
          </a:p>
          <a:p>
            <a:pPr marL="0" indent="0">
              <a:buNone/>
            </a:pPr>
            <a:endParaRPr lang="nl-NL" sz="1400" dirty="0">
              <a:solidFill>
                <a:srgbClr val="000000"/>
              </a:solidFill>
            </a:endParaRPr>
          </a:p>
          <a:p>
            <a:pPr marL="0" indent="0">
              <a:buNone/>
            </a:pPr>
            <a:r>
              <a:rPr lang="nl-NL" sz="1400" i="1" dirty="0">
                <a:solidFill>
                  <a:srgbClr val="000000"/>
                </a:solidFill>
              </a:rPr>
              <a:t>Taak van het zenuwstelsel: zorgen voor een goede samenwerking tussen de verschillende delen van het lichaam en het hierdoor mogelijk maken van contact met de buitenwereld.</a:t>
            </a:r>
          </a:p>
        </p:txBody>
      </p:sp>
    </p:spTree>
    <p:extLst>
      <p:ext uri="{BB962C8B-B14F-4D97-AF65-F5344CB8AC3E}">
        <p14:creationId xmlns:p14="http://schemas.microsoft.com/office/powerpoint/2010/main" val="3687296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B8D412AD-9CF4-4510-97DC-34D6CC8308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643467" y="691992"/>
            <a:ext cx="4025724" cy="5522542"/>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A0815478-0182-40F5-9C90-F220002B41CF}"/>
              </a:ext>
            </a:extLst>
          </p:cNvPr>
          <p:cNvSpPr>
            <a:spLocks noGrp="1"/>
          </p:cNvSpPr>
          <p:nvPr>
            <p:ph type="title"/>
          </p:nvPr>
        </p:nvSpPr>
        <p:spPr>
          <a:xfrm>
            <a:off x="1072055" y="1019503"/>
            <a:ext cx="3147848" cy="2065283"/>
          </a:xfrm>
          <a:prstGeom prst="ellipse">
            <a:avLst/>
          </a:prstGeom>
        </p:spPr>
        <p:txBody>
          <a:bodyPr vert="horz" lIns="91440" tIns="45720" rIns="91440" bIns="45720" rtlCol="0" anchor="b">
            <a:normAutofit/>
          </a:bodyPr>
          <a:lstStyle/>
          <a:p>
            <a:r>
              <a:rPr lang="en-US" sz="4000" b="1" kern="1200" dirty="0" err="1">
                <a:solidFill>
                  <a:srgbClr val="FFFFFF"/>
                </a:solidFill>
                <a:latin typeface="+mj-lt"/>
                <a:ea typeface="+mj-ea"/>
                <a:cs typeface="+mj-cs"/>
              </a:rPr>
              <a:t>Zenuwcel</a:t>
            </a:r>
            <a:endParaRPr lang="en-US" sz="4000" b="1" kern="1200" dirty="0">
              <a:solidFill>
                <a:srgbClr val="FFFFFF"/>
              </a:solidFill>
              <a:latin typeface="+mj-lt"/>
              <a:ea typeface="+mj-ea"/>
              <a:cs typeface="+mj-cs"/>
            </a:endParaRPr>
          </a:p>
        </p:txBody>
      </p:sp>
      <p:sp>
        <p:nvSpPr>
          <p:cNvPr id="5" name="Rechthoek 4">
            <a:extLst>
              <a:ext uri="{FF2B5EF4-FFF2-40B4-BE49-F238E27FC236}">
                <a16:creationId xmlns:a16="http://schemas.microsoft.com/office/drawing/2014/main" id="{F35C1C6F-1391-4B6C-BCAF-FA2450692386}"/>
              </a:ext>
            </a:extLst>
          </p:cNvPr>
          <p:cNvSpPr/>
          <p:nvPr/>
        </p:nvSpPr>
        <p:spPr>
          <a:xfrm>
            <a:off x="1072055" y="2899811"/>
            <a:ext cx="3147848" cy="2228608"/>
          </a:xfrm>
          <a:prstGeom prst="rect">
            <a:avLst/>
          </a:prstGeom>
        </p:spPr>
        <p:txBody>
          <a:bodyPr vert="horz" lIns="91440" tIns="45720" rIns="91440" bIns="45720" rtlCol="0">
            <a:normAutofit/>
          </a:bodyPr>
          <a:lstStyle/>
          <a:p>
            <a:pPr>
              <a:lnSpc>
                <a:spcPct val="90000"/>
              </a:lnSpc>
              <a:spcAft>
                <a:spcPts val="600"/>
              </a:spcAft>
            </a:pPr>
            <a:r>
              <a:rPr lang="en-US" sz="1100" dirty="0">
                <a:solidFill>
                  <a:srgbClr val="FFFFFF"/>
                </a:solidFill>
              </a:rPr>
              <a:t>Je hele </a:t>
            </a:r>
            <a:r>
              <a:rPr lang="en-US" sz="1100" dirty="0" err="1">
                <a:solidFill>
                  <a:srgbClr val="FFFFFF"/>
                </a:solidFill>
              </a:rPr>
              <a:t>lichaam</a:t>
            </a:r>
            <a:r>
              <a:rPr lang="en-US" sz="1100" dirty="0">
                <a:solidFill>
                  <a:srgbClr val="FFFFFF"/>
                </a:solidFill>
              </a:rPr>
              <a:t> is </a:t>
            </a:r>
            <a:r>
              <a:rPr lang="en-US" sz="1100" dirty="0" err="1">
                <a:solidFill>
                  <a:srgbClr val="FFFFFF"/>
                </a:solidFill>
              </a:rPr>
              <a:t>opgebouwd</a:t>
            </a:r>
            <a:r>
              <a:rPr lang="en-US" sz="1100" dirty="0">
                <a:solidFill>
                  <a:srgbClr val="FFFFFF"/>
                </a:solidFill>
              </a:rPr>
              <a:t> </a:t>
            </a:r>
            <a:r>
              <a:rPr lang="en-US" sz="1100" dirty="0" err="1">
                <a:solidFill>
                  <a:srgbClr val="FFFFFF"/>
                </a:solidFill>
              </a:rPr>
              <a:t>uit</a:t>
            </a:r>
            <a:r>
              <a:rPr lang="en-US" sz="1100" dirty="0">
                <a:solidFill>
                  <a:srgbClr val="FFFFFF"/>
                </a:solidFill>
              </a:rPr>
              <a:t> </a:t>
            </a:r>
            <a:r>
              <a:rPr lang="en-US" sz="1100" dirty="0" err="1">
                <a:solidFill>
                  <a:srgbClr val="FFFFFF"/>
                </a:solidFill>
              </a:rPr>
              <a:t>cellen</a:t>
            </a:r>
            <a:r>
              <a:rPr lang="en-US" sz="1100" dirty="0">
                <a:solidFill>
                  <a:srgbClr val="FFFFFF"/>
                </a:solidFill>
              </a:rPr>
              <a:t>. De </a:t>
            </a:r>
            <a:r>
              <a:rPr lang="en-US" sz="1100" dirty="0" err="1">
                <a:solidFill>
                  <a:srgbClr val="FFFFFF"/>
                </a:solidFill>
              </a:rPr>
              <a:t>cellen</a:t>
            </a:r>
            <a:r>
              <a:rPr lang="en-US" sz="1100" dirty="0">
                <a:solidFill>
                  <a:srgbClr val="FFFFFF"/>
                </a:solidFill>
              </a:rPr>
              <a:t> in je </a:t>
            </a:r>
            <a:r>
              <a:rPr lang="en-US" sz="1100" dirty="0" err="1">
                <a:solidFill>
                  <a:srgbClr val="FFFFFF"/>
                </a:solidFill>
              </a:rPr>
              <a:t>zenuwstelsel</a:t>
            </a:r>
            <a:r>
              <a:rPr lang="en-US" sz="1100" dirty="0">
                <a:solidFill>
                  <a:srgbClr val="FFFFFF"/>
                </a:solidFill>
              </a:rPr>
              <a:t> </a:t>
            </a:r>
            <a:r>
              <a:rPr lang="en-US" sz="1100" dirty="0" err="1">
                <a:solidFill>
                  <a:srgbClr val="FFFFFF"/>
                </a:solidFill>
              </a:rPr>
              <a:t>worden</a:t>
            </a:r>
            <a:r>
              <a:rPr lang="en-US" sz="1100" dirty="0">
                <a:solidFill>
                  <a:srgbClr val="FFFFFF"/>
                </a:solidFill>
              </a:rPr>
              <a:t> </a:t>
            </a:r>
            <a:r>
              <a:rPr lang="en-US" sz="1100" dirty="0" err="1">
                <a:solidFill>
                  <a:srgbClr val="FFFFFF"/>
                </a:solidFill>
              </a:rPr>
              <a:t>zenuwcellen</a:t>
            </a:r>
            <a:r>
              <a:rPr lang="en-US" sz="1100" dirty="0">
                <a:solidFill>
                  <a:srgbClr val="FFFFFF"/>
                </a:solidFill>
              </a:rPr>
              <a:t> </a:t>
            </a:r>
            <a:r>
              <a:rPr lang="en-US" sz="1100" dirty="0" err="1">
                <a:solidFill>
                  <a:srgbClr val="FFFFFF"/>
                </a:solidFill>
              </a:rPr>
              <a:t>genoemd</a:t>
            </a:r>
            <a:r>
              <a:rPr lang="en-US" sz="1100" dirty="0">
                <a:solidFill>
                  <a:srgbClr val="FFFFFF"/>
                </a:solidFill>
              </a:rPr>
              <a:t> </a:t>
            </a:r>
            <a:r>
              <a:rPr lang="en-US" sz="1100" dirty="0" err="1">
                <a:solidFill>
                  <a:srgbClr val="FFFFFF"/>
                </a:solidFill>
              </a:rPr>
              <a:t>en</a:t>
            </a:r>
            <a:r>
              <a:rPr lang="en-US" sz="1100" dirty="0">
                <a:solidFill>
                  <a:srgbClr val="FFFFFF"/>
                </a:solidFill>
              </a:rPr>
              <a:t> </a:t>
            </a:r>
            <a:r>
              <a:rPr lang="en-US" sz="1100" dirty="0" err="1">
                <a:solidFill>
                  <a:srgbClr val="FFFFFF"/>
                </a:solidFill>
              </a:rPr>
              <a:t>zien</a:t>
            </a:r>
            <a:r>
              <a:rPr lang="en-US" sz="1100" dirty="0">
                <a:solidFill>
                  <a:srgbClr val="FFFFFF"/>
                </a:solidFill>
              </a:rPr>
              <a:t> </a:t>
            </a:r>
            <a:r>
              <a:rPr lang="en-US" sz="1100" dirty="0" err="1">
                <a:solidFill>
                  <a:srgbClr val="FFFFFF"/>
                </a:solidFill>
              </a:rPr>
              <a:t>er</a:t>
            </a:r>
            <a:r>
              <a:rPr lang="en-US" sz="1100" dirty="0">
                <a:solidFill>
                  <a:srgbClr val="FFFFFF"/>
                </a:solidFill>
              </a:rPr>
              <a:t> </a:t>
            </a:r>
            <a:r>
              <a:rPr lang="en-US" sz="1100" dirty="0" err="1">
                <a:solidFill>
                  <a:srgbClr val="FFFFFF"/>
                </a:solidFill>
              </a:rPr>
              <a:t>iets</a:t>
            </a:r>
            <a:r>
              <a:rPr lang="en-US" sz="1100" dirty="0">
                <a:solidFill>
                  <a:srgbClr val="FFFFFF"/>
                </a:solidFill>
              </a:rPr>
              <a:t> </a:t>
            </a:r>
            <a:r>
              <a:rPr lang="en-US" sz="1100" dirty="0" err="1">
                <a:solidFill>
                  <a:srgbClr val="FFFFFF"/>
                </a:solidFill>
              </a:rPr>
              <a:t>anders</a:t>
            </a:r>
            <a:r>
              <a:rPr lang="en-US" sz="1100" dirty="0">
                <a:solidFill>
                  <a:srgbClr val="FFFFFF"/>
                </a:solidFill>
              </a:rPr>
              <a:t> </a:t>
            </a:r>
            <a:r>
              <a:rPr lang="en-US" sz="1100" dirty="0" err="1">
                <a:solidFill>
                  <a:srgbClr val="FFFFFF"/>
                </a:solidFill>
              </a:rPr>
              <a:t>uit</a:t>
            </a:r>
            <a:r>
              <a:rPr lang="en-US" sz="1100" dirty="0">
                <a:solidFill>
                  <a:srgbClr val="FFFFFF"/>
                </a:solidFill>
              </a:rPr>
              <a:t> dan </a:t>
            </a:r>
            <a:r>
              <a:rPr lang="en-US" sz="1100" dirty="0" err="1">
                <a:solidFill>
                  <a:srgbClr val="FFFFFF"/>
                </a:solidFill>
              </a:rPr>
              <a:t>andere</a:t>
            </a:r>
            <a:r>
              <a:rPr lang="en-US" sz="1100" dirty="0">
                <a:solidFill>
                  <a:srgbClr val="FFFFFF"/>
                </a:solidFill>
              </a:rPr>
              <a:t> </a:t>
            </a:r>
            <a:r>
              <a:rPr lang="en-US" sz="1100" dirty="0" err="1">
                <a:solidFill>
                  <a:srgbClr val="FFFFFF"/>
                </a:solidFill>
              </a:rPr>
              <a:t>cellen</a:t>
            </a:r>
            <a:r>
              <a:rPr lang="en-US" sz="1100" dirty="0">
                <a:solidFill>
                  <a:srgbClr val="FFFFFF"/>
                </a:solidFill>
              </a:rPr>
              <a:t>. </a:t>
            </a:r>
            <a:r>
              <a:rPr lang="en-US" sz="1100" dirty="0" err="1">
                <a:solidFill>
                  <a:srgbClr val="FFFFFF"/>
                </a:solidFill>
              </a:rPr>
              <a:t>Een</a:t>
            </a:r>
            <a:r>
              <a:rPr lang="en-US" sz="1100" dirty="0">
                <a:solidFill>
                  <a:srgbClr val="FFFFFF"/>
                </a:solidFill>
              </a:rPr>
              <a:t> </a:t>
            </a:r>
            <a:r>
              <a:rPr lang="en-US" sz="1100" dirty="0" err="1">
                <a:solidFill>
                  <a:srgbClr val="FFFFFF"/>
                </a:solidFill>
              </a:rPr>
              <a:t>zenuwcel</a:t>
            </a:r>
            <a:r>
              <a:rPr lang="en-US" sz="1100" dirty="0">
                <a:solidFill>
                  <a:srgbClr val="FFFFFF"/>
                </a:solidFill>
              </a:rPr>
              <a:t> </a:t>
            </a:r>
            <a:r>
              <a:rPr lang="en-US" sz="1100" dirty="0" err="1">
                <a:solidFill>
                  <a:srgbClr val="FFFFFF"/>
                </a:solidFill>
              </a:rPr>
              <a:t>bestaat</a:t>
            </a:r>
            <a:r>
              <a:rPr lang="en-US" sz="1100" dirty="0">
                <a:solidFill>
                  <a:srgbClr val="FFFFFF"/>
                </a:solidFill>
              </a:rPr>
              <a:t> </a:t>
            </a:r>
            <a:r>
              <a:rPr lang="en-US" sz="1100" dirty="0" err="1">
                <a:solidFill>
                  <a:srgbClr val="FFFFFF"/>
                </a:solidFill>
              </a:rPr>
              <a:t>uit</a:t>
            </a:r>
            <a:r>
              <a:rPr lang="en-US" sz="1100" dirty="0">
                <a:solidFill>
                  <a:srgbClr val="FFFFFF"/>
                </a:solidFill>
              </a:rPr>
              <a:t> </a:t>
            </a:r>
            <a:r>
              <a:rPr lang="en-US" sz="1100" dirty="0" err="1">
                <a:solidFill>
                  <a:srgbClr val="FFFFFF"/>
                </a:solidFill>
              </a:rPr>
              <a:t>vier</a:t>
            </a:r>
            <a:r>
              <a:rPr lang="en-US" sz="1100" dirty="0">
                <a:solidFill>
                  <a:srgbClr val="FFFFFF"/>
                </a:solidFill>
              </a:rPr>
              <a:t> </a:t>
            </a:r>
            <a:r>
              <a:rPr lang="en-US" sz="1100" dirty="0" err="1">
                <a:solidFill>
                  <a:srgbClr val="FFFFFF"/>
                </a:solidFill>
              </a:rPr>
              <a:t>verschillende</a:t>
            </a:r>
            <a:r>
              <a:rPr lang="en-US" sz="1100" dirty="0">
                <a:solidFill>
                  <a:srgbClr val="FFFFFF"/>
                </a:solidFill>
              </a:rPr>
              <a:t> </a:t>
            </a:r>
            <a:r>
              <a:rPr lang="en-US" sz="1100" dirty="0" err="1">
                <a:solidFill>
                  <a:srgbClr val="FFFFFF"/>
                </a:solidFill>
              </a:rPr>
              <a:t>onderdelen</a:t>
            </a:r>
            <a:r>
              <a:rPr lang="en-US" sz="1100" dirty="0">
                <a:solidFill>
                  <a:srgbClr val="FFFFFF"/>
                </a:solidFill>
              </a:rPr>
              <a:t>:</a:t>
            </a:r>
          </a:p>
          <a:p>
            <a:pPr marL="514350" indent="-228600">
              <a:lnSpc>
                <a:spcPct val="90000"/>
              </a:lnSpc>
              <a:spcAft>
                <a:spcPts val="600"/>
              </a:spcAft>
              <a:buFont typeface="Arial" panose="020B0604020202020204" pitchFamily="34" charset="0"/>
              <a:buChar char="•"/>
            </a:pPr>
            <a:r>
              <a:rPr lang="en-US" sz="1100" b="1" dirty="0" err="1">
                <a:solidFill>
                  <a:srgbClr val="FFFFFF"/>
                </a:solidFill>
              </a:rPr>
              <a:t>Celkern</a:t>
            </a:r>
            <a:r>
              <a:rPr lang="en-US" sz="1100" dirty="0">
                <a:solidFill>
                  <a:srgbClr val="FFFFFF"/>
                </a:solidFill>
              </a:rPr>
              <a:t> (</a:t>
            </a:r>
            <a:r>
              <a:rPr lang="en-US" sz="1100" dirty="0" err="1">
                <a:solidFill>
                  <a:srgbClr val="FFFFFF"/>
                </a:solidFill>
              </a:rPr>
              <a:t>regelt</a:t>
            </a:r>
            <a:r>
              <a:rPr lang="en-US" sz="1100" dirty="0">
                <a:solidFill>
                  <a:srgbClr val="FFFFFF"/>
                </a:solidFill>
              </a:rPr>
              <a:t> </a:t>
            </a:r>
            <a:r>
              <a:rPr lang="en-US" sz="1100" dirty="0" err="1">
                <a:solidFill>
                  <a:srgbClr val="FFFFFF"/>
                </a:solidFill>
              </a:rPr>
              <a:t>alles</a:t>
            </a:r>
            <a:r>
              <a:rPr lang="en-US" sz="1100" dirty="0">
                <a:solidFill>
                  <a:srgbClr val="FFFFFF"/>
                </a:solidFill>
              </a:rPr>
              <a:t> in de </a:t>
            </a:r>
            <a:r>
              <a:rPr lang="en-US" sz="1100" dirty="0" err="1">
                <a:solidFill>
                  <a:srgbClr val="FFFFFF"/>
                </a:solidFill>
              </a:rPr>
              <a:t>cel</a:t>
            </a:r>
            <a:r>
              <a:rPr lang="en-US" sz="1100" dirty="0">
                <a:solidFill>
                  <a:srgbClr val="FFFFFF"/>
                </a:solidFill>
              </a:rPr>
              <a:t>)</a:t>
            </a:r>
          </a:p>
          <a:p>
            <a:pPr marL="514350" indent="-228600">
              <a:lnSpc>
                <a:spcPct val="90000"/>
              </a:lnSpc>
              <a:spcAft>
                <a:spcPts val="600"/>
              </a:spcAft>
              <a:buFont typeface="Arial" panose="020B0604020202020204" pitchFamily="34" charset="0"/>
              <a:buChar char="•"/>
            </a:pPr>
            <a:r>
              <a:rPr lang="en-US" sz="1100" b="1" dirty="0">
                <a:solidFill>
                  <a:srgbClr val="FFFFFF"/>
                </a:solidFill>
              </a:rPr>
              <a:t>Korte </a:t>
            </a:r>
            <a:r>
              <a:rPr lang="en-US" sz="1100" b="1" dirty="0" err="1">
                <a:solidFill>
                  <a:srgbClr val="FFFFFF"/>
                </a:solidFill>
              </a:rPr>
              <a:t>uitlopers</a:t>
            </a:r>
            <a:r>
              <a:rPr lang="en-US" sz="1100" dirty="0">
                <a:solidFill>
                  <a:srgbClr val="FFFFFF"/>
                </a:solidFill>
              </a:rPr>
              <a:t> (</a:t>
            </a:r>
            <a:r>
              <a:rPr lang="en-US" sz="1100" dirty="0" err="1">
                <a:solidFill>
                  <a:srgbClr val="FFFFFF"/>
                </a:solidFill>
              </a:rPr>
              <a:t>hiermee</a:t>
            </a:r>
            <a:r>
              <a:rPr lang="en-US" sz="1100" dirty="0">
                <a:solidFill>
                  <a:srgbClr val="FFFFFF"/>
                </a:solidFill>
              </a:rPr>
              <a:t> zit </a:t>
            </a:r>
            <a:r>
              <a:rPr lang="en-US" sz="1100" dirty="0" err="1">
                <a:solidFill>
                  <a:srgbClr val="FFFFFF"/>
                </a:solidFill>
              </a:rPr>
              <a:t>een</a:t>
            </a:r>
            <a:r>
              <a:rPr lang="en-US" sz="1100" dirty="0">
                <a:solidFill>
                  <a:srgbClr val="FFFFFF"/>
                </a:solidFill>
              </a:rPr>
              <a:t> </a:t>
            </a:r>
            <a:r>
              <a:rPr lang="en-US" sz="1100" dirty="0" err="1">
                <a:solidFill>
                  <a:srgbClr val="FFFFFF"/>
                </a:solidFill>
              </a:rPr>
              <a:t>cel</a:t>
            </a:r>
            <a:r>
              <a:rPr lang="en-US" sz="1100" dirty="0">
                <a:solidFill>
                  <a:srgbClr val="FFFFFF"/>
                </a:solidFill>
              </a:rPr>
              <a:t> </a:t>
            </a:r>
            <a:r>
              <a:rPr lang="en-US" sz="1100" dirty="0" err="1">
                <a:solidFill>
                  <a:srgbClr val="FFFFFF"/>
                </a:solidFill>
              </a:rPr>
              <a:t>aan</a:t>
            </a:r>
            <a:r>
              <a:rPr lang="en-US" sz="1100" dirty="0">
                <a:solidFill>
                  <a:srgbClr val="FFFFFF"/>
                </a:solidFill>
              </a:rPr>
              <a:t> </a:t>
            </a:r>
            <a:r>
              <a:rPr lang="en-US" sz="1100" dirty="0" err="1">
                <a:solidFill>
                  <a:srgbClr val="FFFFFF"/>
                </a:solidFill>
              </a:rPr>
              <a:t>andere</a:t>
            </a:r>
            <a:r>
              <a:rPr lang="en-US" sz="1100" dirty="0">
                <a:solidFill>
                  <a:srgbClr val="FFFFFF"/>
                </a:solidFill>
              </a:rPr>
              <a:t> </a:t>
            </a:r>
            <a:r>
              <a:rPr lang="en-US" sz="1100" dirty="0" err="1">
                <a:solidFill>
                  <a:srgbClr val="FFFFFF"/>
                </a:solidFill>
              </a:rPr>
              <a:t>zenuwcellen</a:t>
            </a:r>
            <a:r>
              <a:rPr lang="en-US" sz="1100" dirty="0">
                <a:solidFill>
                  <a:srgbClr val="FFFFFF"/>
                </a:solidFill>
              </a:rPr>
              <a:t> vast)</a:t>
            </a:r>
          </a:p>
          <a:p>
            <a:pPr marL="514350" indent="-228600">
              <a:lnSpc>
                <a:spcPct val="90000"/>
              </a:lnSpc>
              <a:spcAft>
                <a:spcPts val="600"/>
              </a:spcAft>
              <a:buFont typeface="Arial" panose="020B0604020202020204" pitchFamily="34" charset="0"/>
              <a:buChar char="•"/>
            </a:pPr>
            <a:r>
              <a:rPr lang="en-US" sz="1100" b="1" dirty="0">
                <a:solidFill>
                  <a:srgbClr val="FFFFFF"/>
                </a:solidFill>
              </a:rPr>
              <a:t>Lange </a:t>
            </a:r>
            <a:r>
              <a:rPr lang="en-US" sz="1100" b="1" dirty="0" err="1">
                <a:solidFill>
                  <a:srgbClr val="FFFFFF"/>
                </a:solidFill>
              </a:rPr>
              <a:t>uitlopers</a:t>
            </a:r>
            <a:r>
              <a:rPr lang="en-US" sz="1100" b="1" dirty="0">
                <a:solidFill>
                  <a:srgbClr val="FFFFFF"/>
                </a:solidFill>
              </a:rPr>
              <a:t> </a:t>
            </a:r>
            <a:r>
              <a:rPr lang="en-US" sz="1100" dirty="0">
                <a:solidFill>
                  <a:srgbClr val="FFFFFF"/>
                </a:solidFill>
              </a:rPr>
              <a:t>(</a:t>
            </a:r>
            <a:r>
              <a:rPr lang="en-US" sz="1100" dirty="0" err="1">
                <a:solidFill>
                  <a:srgbClr val="FFFFFF"/>
                </a:solidFill>
              </a:rPr>
              <a:t>hiermee</a:t>
            </a:r>
            <a:r>
              <a:rPr lang="en-US" sz="1100" dirty="0">
                <a:solidFill>
                  <a:srgbClr val="FFFFFF"/>
                </a:solidFill>
              </a:rPr>
              <a:t> zit </a:t>
            </a:r>
            <a:r>
              <a:rPr lang="en-US" sz="1100" dirty="0" err="1">
                <a:solidFill>
                  <a:srgbClr val="FFFFFF"/>
                </a:solidFill>
              </a:rPr>
              <a:t>een</a:t>
            </a:r>
            <a:r>
              <a:rPr lang="en-US" sz="1100" dirty="0">
                <a:solidFill>
                  <a:srgbClr val="FFFFFF"/>
                </a:solidFill>
              </a:rPr>
              <a:t> </a:t>
            </a:r>
            <a:r>
              <a:rPr lang="en-US" sz="1100" dirty="0" err="1">
                <a:solidFill>
                  <a:srgbClr val="FFFFFF"/>
                </a:solidFill>
              </a:rPr>
              <a:t>cel</a:t>
            </a:r>
            <a:r>
              <a:rPr lang="en-US" sz="1100" dirty="0">
                <a:solidFill>
                  <a:srgbClr val="FFFFFF"/>
                </a:solidFill>
              </a:rPr>
              <a:t> </a:t>
            </a:r>
            <a:r>
              <a:rPr lang="en-US" sz="1100" dirty="0" err="1">
                <a:solidFill>
                  <a:srgbClr val="FFFFFF"/>
                </a:solidFill>
              </a:rPr>
              <a:t>aan</a:t>
            </a:r>
            <a:r>
              <a:rPr lang="en-US" sz="1100" dirty="0">
                <a:solidFill>
                  <a:srgbClr val="FFFFFF"/>
                </a:solidFill>
              </a:rPr>
              <a:t> </a:t>
            </a:r>
            <a:r>
              <a:rPr lang="en-US" sz="1100" dirty="0" err="1">
                <a:solidFill>
                  <a:srgbClr val="FFFFFF"/>
                </a:solidFill>
              </a:rPr>
              <a:t>een</a:t>
            </a:r>
            <a:r>
              <a:rPr lang="en-US" sz="1100" dirty="0">
                <a:solidFill>
                  <a:srgbClr val="FFFFFF"/>
                </a:solidFill>
              </a:rPr>
              <a:t> </a:t>
            </a:r>
            <a:r>
              <a:rPr lang="en-US" sz="1100" dirty="0" err="1">
                <a:solidFill>
                  <a:srgbClr val="FFFFFF"/>
                </a:solidFill>
              </a:rPr>
              <a:t>spiercel</a:t>
            </a:r>
            <a:r>
              <a:rPr lang="en-US" sz="1100" dirty="0">
                <a:solidFill>
                  <a:srgbClr val="FFFFFF"/>
                </a:solidFill>
              </a:rPr>
              <a:t> of </a:t>
            </a:r>
            <a:r>
              <a:rPr lang="en-US" sz="1100" dirty="0" err="1">
                <a:solidFill>
                  <a:srgbClr val="FFFFFF"/>
                </a:solidFill>
              </a:rPr>
              <a:t>zintuigcel</a:t>
            </a:r>
            <a:r>
              <a:rPr lang="en-US" sz="1100" dirty="0">
                <a:solidFill>
                  <a:srgbClr val="FFFFFF"/>
                </a:solidFill>
              </a:rPr>
              <a:t> vast)</a:t>
            </a:r>
          </a:p>
          <a:p>
            <a:pPr marL="514350" indent="-228600">
              <a:lnSpc>
                <a:spcPct val="90000"/>
              </a:lnSpc>
              <a:spcAft>
                <a:spcPts val="600"/>
              </a:spcAft>
              <a:buFont typeface="Arial" panose="020B0604020202020204" pitchFamily="34" charset="0"/>
              <a:buChar char="•"/>
            </a:pPr>
            <a:r>
              <a:rPr lang="en-US" sz="1100" b="1" dirty="0" err="1">
                <a:solidFill>
                  <a:srgbClr val="FFFFFF"/>
                </a:solidFill>
              </a:rPr>
              <a:t>Cellichaam</a:t>
            </a:r>
            <a:r>
              <a:rPr lang="en-US" sz="1100" dirty="0">
                <a:solidFill>
                  <a:srgbClr val="FFFFFF"/>
                </a:solidFill>
              </a:rPr>
              <a:t> (</a:t>
            </a:r>
            <a:r>
              <a:rPr lang="en-US" sz="1100" dirty="0" err="1">
                <a:solidFill>
                  <a:srgbClr val="FFFFFF"/>
                </a:solidFill>
              </a:rPr>
              <a:t>overige</a:t>
            </a:r>
            <a:r>
              <a:rPr lang="en-US" sz="1100" dirty="0">
                <a:solidFill>
                  <a:srgbClr val="FFFFFF"/>
                </a:solidFill>
              </a:rPr>
              <a:t> </a:t>
            </a:r>
            <a:r>
              <a:rPr lang="en-US" sz="1100" dirty="0" err="1">
                <a:solidFill>
                  <a:srgbClr val="FFFFFF"/>
                </a:solidFill>
              </a:rPr>
              <a:t>deel</a:t>
            </a:r>
            <a:r>
              <a:rPr lang="en-US" sz="1100" dirty="0">
                <a:solidFill>
                  <a:srgbClr val="FFFFFF"/>
                </a:solidFill>
              </a:rPr>
              <a:t> van de </a:t>
            </a:r>
            <a:r>
              <a:rPr lang="en-US" sz="1100" dirty="0" err="1">
                <a:solidFill>
                  <a:srgbClr val="FFFFFF"/>
                </a:solidFill>
              </a:rPr>
              <a:t>cel</a:t>
            </a:r>
            <a:r>
              <a:rPr lang="en-US" sz="1100" dirty="0">
                <a:solidFill>
                  <a:srgbClr val="FFFFFF"/>
                </a:solidFill>
              </a:rPr>
              <a:t>)</a:t>
            </a:r>
          </a:p>
        </p:txBody>
      </p:sp>
      <p:pic>
        <p:nvPicPr>
          <p:cNvPr id="4" name="Tijdelijke aanduiding voor inhoud 7">
            <a:extLst>
              <a:ext uri="{FF2B5EF4-FFF2-40B4-BE49-F238E27FC236}">
                <a16:creationId xmlns:a16="http://schemas.microsoft.com/office/drawing/2014/main" id="{20BD1990-42C2-4E09-9551-EE8583949F48}"/>
              </a:ext>
            </a:extLst>
          </p:cNvPr>
          <p:cNvPicPr>
            <a:picLocks noChangeAspect="1"/>
          </p:cNvPicPr>
          <p:nvPr/>
        </p:nvPicPr>
        <p:blipFill rotWithShape="1">
          <a:blip r:embed="rId2"/>
          <a:srcRect t="22414"/>
          <a:stretch/>
        </p:blipFill>
        <p:spPr>
          <a:xfrm>
            <a:off x="5216539" y="1618488"/>
            <a:ext cx="6331994" cy="3626834"/>
          </a:xfrm>
          <a:prstGeom prst="rect">
            <a:avLst/>
          </a:prstGeom>
        </p:spPr>
      </p:pic>
    </p:spTree>
    <p:extLst>
      <p:ext uri="{BB962C8B-B14F-4D97-AF65-F5344CB8AC3E}">
        <p14:creationId xmlns:p14="http://schemas.microsoft.com/office/powerpoint/2010/main" val="3226555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A533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55DA53BC-990E-4D1A-99E8-F6F21ED06D23}"/>
              </a:ext>
            </a:extLst>
          </p:cNvPr>
          <p:cNvSpPr>
            <a:spLocks noGrp="1"/>
          </p:cNvSpPr>
          <p:nvPr>
            <p:ph type="title"/>
          </p:nvPr>
        </p:nvSpPr>
        <p:spPr>
          <a:xfrm>
            <a:off x="694510" y="1487272"/>
            <a:ext cx="2743200" cy="2743200"/>
          </a:xfrm>
          <a:prstGeom prst="ellipse">
            <a:avLst/>
          </a:prstGeom>
          <a:solidFill>
            <a:srgbClr val="262626"/>
          </a:solidFill>
          <a:ln w="174625" cmpd="thinThick">
            <a:solidFill>
              <a:srgbClr val="262626"/>
            </a:solidFill>
          </a:ln>
        </p:spPr>
        <p:txBody>
          <a:bodyPr>
            <a:normAutofit/>
          </a:bodyPr>
          <a:lstStyle/>
          <a:p>
            <a:pPr algn="ctr"/>
            <a:r>
              <a:rPr lang="nl-NL" sz="2600">
                <a:solidFill>
                  <a:srgbClr val="FFFFFF"/>
                </a:solidFill>
              </a:rPr>
              <a:t>Sensorische zenuwen</a:t>
            </a:r>
          </a:p>
        </p:txBody>
      </p:sp>
      <p:pic>
        <p:nvPicPr>
          <p:cNvPr id="4" name="Picture 3">
            <a:extLst>
              <a:ext uri="{FF2B5EF4-FFF2-40B4-BE49-F238E27FC236}">
                <a16:creationId xmlns:a16="http://schemas.microsoft.com/office/drawing/2014/main" id="{02285310-2572-4625-9C89-AD26A4D0DA6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038600" y="1313299"/>
            <a:ext cx="6340811" cy="3091146"/>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jdelijke aanduiding voor inhoud 2">
            <a:extLst>
              <a:ext uri="{FF2B5EF4-FFF2-40B4-BE49-F238E27FC236}">
                <a16:creationId xmlns:a16="http://schemas.microsoft.com/office/drawing/2014/main" id="{30AB61F9-5784-4E55-908C-EF294816265E}"/>
              </a:ext>
            </a:extLst>
          </p:cNvPr>
          <p:cNvSpPr>
            <a:spLocks noGrp="1"/>
          </p:cNvSpPr>
          <p:nvPr>
            <p:ph idx="1"/>
          </p:nvPr>
        </p:nvSpPr>
        <p:spPr>
          <a:xfrm>
            <a:off x="2432649" y="4727275"/>
            <a:ext cx="9316527" cy="1604514"/>
          </a:xfrm>
        </p:spPr>
        <p:txBody>
          <a:bodyPr>
            <a:normAutofit fontScale="77500" lnSpcReduction="20000"/>
          </a:bodyPr>
          <a:lstStyle/>
          <a:p>
            <a:r>
              <a:rPr lang="nl-NL" sz="1800" b="1" dirty="0"/>
              <a:t>Sensorische zenuwen (gevoelszenuwen) </a:t>
            </a:r>
            <a:r>
              <a:rPr lang="nl-NL" sz="1800" dirty="0"/>
              <a:t>geven waarnemingen (prikkels uit de omgeving en uit ons eigen lichaam) door, zoals:</a:t>
            </a:r>
          </a:p>
          <a:p>
            <a:pPr marL="0" indent="0">
              <a:buNone/>
            </a:pPr>
            <a:r>
              <a:rPr lang="nl-NL" sz="1800" i="1" dirty="0"/>
              <a:t>Tast (aanrakingen op de huid), druk en pijn. </a:t>
            </a:r>
          </a:p>
          <a:p>
            <a:pPr marL="0" indent="0">
              <a:buNone/>
            </a:pPr>
            <a:r>
              <a:rPr lang="nl-NL" sz="1800" dirty="0"/>
              <a:t>Op het plaatje hierboven is te zien dat een signaal binnenkomt in het oog, naar de hersenen wordt gestuurd en dat de hersenen via de motorische zenuwcellen een opdracht aan de spieren geven. Iemand ziet bijvoorbeeld met de ogen gevaar verschijnen en kan door aansturen van de spieren vluchten. Dit ontstaat door de samenwerking van sensorische en motorische zenuwcellen. De motorische zenuwcellen zorgen ervoor dat spieren en klieren worden aangezet tot ‘actie’. </a:t>
            </a:r>
          </a:p>
        </p:txBody>
      </p:sp>
    </p:spTree>
    <p:extLst>
      <p:ext uri="{BB962C8B-B14F-4D97-AF65-F5344CB8AC3E}">
        <p14:creationId xmlns:p14="http://schemas.microsoft.com/office/powerpoint/2010/main" val="2038852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0">
            <a:extLst>
              <a:ext uri="{FF2B5EF4-FFF2-40B4-BE49-F238E27FC236}">
                <a16:creationId xmlns:a16="http://schemas.microsoft.com/office/drawing/2014/main" id="{E4F9F79B-A093-478E-96B5-EE02BC93A8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EA750186-F07B-4DAE-8540-EA8224CC9B55}"/>
              </a:ext>
            </a:extLst>
          </p:cNvPr>
          <p:cNvSpPr>
            <a:spLocks noGrp="1"/>
          </p:cNvSpPr>
          <p:nvPr>
            <p:ph type="title"/>
          </p:nvPr>
        </p:nvSpPr>
        <p:spPr>
          <a:xfrm>
            <a:off x="640079" y="4526280"/>
            <a:ext cx="7410681" cy="1737360"/>
          </a:xfrm>
        </p:spPr>
        <p:txBody>
          <a:bodyPr>
            <a:normAutofit/>
          </a:bodyPr>
          <a:lstStyle/>
          <a:p>
            <a:r>
              <a:rPr lang="nl-NL" sz="4800" dirty="0"/>
              <a:t>Voorbeelden sensorische zenuwen</a:t>
            </a:r>
          </a:p>
        </p:txBody>
      </p:sp>
      <p:sp>
        <p:nvSpPr>
          <p:cNvPr id="3" name="Tijdelijke aanduiding voor inhoud 2">
            <a:extLst>
              <a:ext uri="{FF2B5EF4-FFF2-40B4-BE49-F238E27FC236}">
                <a16:creationId xmlns:a16="http://schemas.microsoft.com/office/drawing/2014/main" id="{E52396A5-9562-497B-9EAB-AE15A2DEE5C1}"/>
              </a:ext>
            </a:extLst>
          </p:cNvPr>
          <p:cNvSpPr>
            <a:spLocks noGrp="1"/>
          </p:cNvSpPr>
          <p:nvPr>
            <p:ph idx="1"/>
          </p:nvPr>
        </p:nvSpPr>
        <p:spPr>
          <a:xfrm>
            <a:off x="554354" y="825788"/>
            <a:ext cx="5676637" cy="3463951"/>
          </a:xfrm>
        </p:spPr>
        <p:txBody>
          <a:bodyPr anchor="ctr">
            <a:normAutofit/>
          </a:bodyPr>
          <a:lstStyle/>
          <a:p>
            <a:r>
              <a:rPr lang="nl-NL" sz="1500" dirty="0"/>
              <a:t>Zintuigen: </a:t>
            </a:r>
            <a:r>
              <a:rPr lang="nl-NL" sz="1500" b="1" dirty="0"/>
              <a:t>reuk- en smaakzintuigen</a:t>
            </a:r>
            <a:r>
              <a:rPr lang="nl-NL" sz="1500" dirty="0"/>
              <a:t>, </a:t>
            </a:r>
            <a:r>
              <a:rPr lang="nl-NL" sz="1500" b="1" dirty="0"/>
              <a:t>warmte- en koude zintuigen</a:t>
            </a:r>
            <a:r>
              <a:rPr lang="nl-NL" sz="1500" dirty="0"/>
              <a:t>, </a:t>
            </a:r>
            <a:r>
              <a:rPr lang="nl-NL" sz="1500" b="1" dirty="0"/>
              <a:t>tast-, druk- en pijnzintuigen</a:t>
            </a:r>
            <a:r>
              <a:rPr lang="nl-NL" sz="1500" dirty="0"/>
              <a:t>, </a:t>
            </a:r>
            <a:r>
              <a:rPr lang="nl-NL" sz="1500" b="1" dirty="0"/>
              <a:t>gehoor- en evenwichtszintuigen</a:t>
            </a:r>
            <a:r>
              <a:rPr lang="nl-NL" sz="1500" dirty="0"/>
              <a:t>.</a:t>
            </a:r>
          </a:p>
          <a:p>
            <a:r>
              <a:rPr lang="nl-NL" sz="1500" dirty="0"/>
              <a:t>Interne milieu: </a:t>
            </a:r>
            <a:r>
              <a:rPr lang="nl-NL" sz="1500" b="1" dirty="0"/>
              <a:t>bloeddruk</a:t>
            </a:r>
            <a:r>
              <a:rPr lang="nl-NL" sz="1500" dirty="0"/>
              <a:t>, </a:t>
            </a:r>
            <a:r>
              <a:rPr lang="nl-NL" sz="1500" b="1" dirty="0"/>
              <a:t>temperatuur</a:t>
            </a:r>
            <a:r>
              <a:rPr lang="nl-NL" sz="1500" dirty="0"/>
              <a:t>.</a:t>
            </a:r>
          </a:p>
          <a:p>
            <a:pPr marL="0" indent="0">
              <a:buNone/>
            </a:pPr>
            <a:endParaRPr lang="nl-NL" sz="1500" dirty="0"/>
          </a:p>
          <a:p>
            <a:pPr marL="0" indent="0">
              <a:buNone/>
            </a:pPr>
            <a:r>
              <a:rPr lang="nl-NL" sz="1500" dirty="0"/>
              <a:t>Een </a:t>
            </a:r>
            <a:r>
              <a:rPr lang="nl-NL" sz="1500" b="1" dirty="0"/>
              <a:t>sensorische</a:t>
            </a:r>
            <a:r>
              <a:rPr lang="nl-NL" sz="1500" dirty="0"/>
              <a:t> zenuw wordt ook wel een </a:t>
            </a:r>
            <a:r>
              <a:rPr lang="nl-NL" sz="1500" i="1" dirty="0"/>
              <a:t>afferente zenuw</a:t>
            </a:r>
            <a:r>
              <a:rPr lang="nl-NL" sz="1500" dirty="0"/>
              <a:t> genoemd. Afferent staat voor aanvoerend. Het is een </a:t>
            </a:r>
            <a:r>
              <a:rPr lang="nl-NL" sz="1500" i="1" dirty="0"/>
              <a:t>gevoelszenuw</a:t>
            </a:r>
            <a:r>
              <a:rPr lang="nl-NL" sz="1500" dirty="0"/>
              <a:t>. Het zenuwstelsel is via sensorische zenuwen functioneel verbonden met het lichaam en de omgeving.</a:t>
            </a:r>
          </a:p>
          <a:p>
            <a:pPr marL="0" indent="0">
              <a:buNone/>
            </a:pPr>
            <a:endParaRPr lang="nl-NL" sz="1500" dirty="0"/>
          </a:p>
          <a:p>
            <a:pPr marL="0" indent="0">
              <a:buNone/>
            </a:pPr>
            <a:r>
              <a:rPr lang="nl-NL" sz="1500" dirty="0"/>
              <a:t>Een </a:t>
            </a:r>
            <a:r>
              <a:rPr lang="nl-NL" sz="1500" b="1" dirty="0"/>
              <a:t>sensorische</a:t>
            </a:r>
            <a:r>
              <a:rPr lang="nl-NL" sz="1500" dirty="0"/>
              <a:t> zenuw bestaat dan ook uit </a:t>
            </a:r>
            <a:r>
              <a:rPr lang="nl-NL" sz="1500" b="1" dirty="0"/>
              <a:t>sensorische zenuwcellen </a:t>
            </a:r>
            <a:r>
              <a:rPr lang="nl-NL" sz="1500" dirty="0"/>
              <a:t>(</a:t>
            </a:r>
            <a:r>
              <a:rPr lang="nl-NL" sz="1500" i="1" dirty="0"/>
              <a:t>afferente zenuwcellen)</a:t>
            </a:r>
            <a:r>
              <a:rPr lang="nl-NL" sz="1500" dirty="0"/>
              <a:t>. Taak: impulsen geleiden van zintuigcellen naar het centrale zenuwstelsel.</a:t>
            </a:r>
          </a:p>
        </p:txBody>
      </p:sp>
      <p:sp>
        <p:nvSpPr>
          <p:cNvPr id="31" name="Freeform: Shape 22">
            <a:extLst>
              <a:ext uri="{FF2B5EF4-FFF2-40B4-BE49-F238E27FC236}">
                <a16:creationId xmlns:a16="http://schemas.microsoft.com/office/drawing/2014/main" id="{11394CD8-BD30-4B74-86F4-51FDF33834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32" name="Straight Connector 24">
            <a:extLst>
              <a:ext uri="{FF2B5EF4-FFF2-40B4-BE49-F238E27FC236}">
                <a16:creationId xmlns:a16="http://schemas.microsoft.com/office/drawing/2014/main" id="{D4C22394-EBC2-4FAF-A555-6C02D589EE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1508760" y="3431556"/>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Oval 26">
            <a:extLst>
              <a:ext uri="{FF2B5EF4-FFF2-40B4-BE49-F238E27FC236}">
                <a16:creationId xmlns:a16="http://schemas.microsoft.com/office/drawing/2014/main" id="{F7194F93-1F71-4A70-9DF1-28F1837711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32897" y="5004581"/>
            <a:ext cx="962395" cy="9623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Oval 28">
            <a:extLst>
              <a:ext uri="{FF2B5EF4-FFF2-40B4-BE49-F238E27FC236}">
                <a16:creationId xmlns:a16="http://schemas.microsoft.com/office/drawing/2014/main" id="{9BBC0C84-DC2A-43AE-9576-0A44295E8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63725" y="4865965"/>
            <a:ext cx="293695" cy="2936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8648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95C998-56F2-4672-970F-E8C4B03EFF73}"/>
              </a:ext>
            </a:extLst>
          </p:cNvPr>
          <p:cNvSpPr>
            <a:spLocks noGrp="1"/>
          </p:cNvSpPr>
          <p:nvPr>
            <p:ph type="title"/>
          </p:nvPr>
        </p:nvSpPr>
        <p:spPr/>
        <p:txBody>
          <a:bodyPr/>
          <a:lstStyle/>
          <a:p>
            <a:r>
              <a:rPr lang="nl-NL" dirty="0"/>
              <a:t>Juf Daniëlle: pijn</a:t>
            </a:r>
          </a:p>
        </p:txBody>
      </p:sp>
      <p:pic>
        <p:nvPicPr>
          <p:cNvPr id="4" name="Onlinemedia 3">
            <a:hlinkClick r:id="" action="ppaction://media"/>
            <a:extLst>
              <a:ext uri="{FF2B5EF4-FFF2-40B4-BE49-F238E27FC236}">
                <a16:creationId xmlns:a16="http://schemas.microsoft.com/office/drawing/2014/main" id="{54DB6897-C0EE-4380-9C20-D065F4AE8DCB}"/>
              </a:ext>
            </a:extLst>
          </p:cNvPr>
          <p:cNvPicPr>
            <a:picLocks noGrp="1" noRot="1" noChangeAspect="1"/>
          </p:cNvPicPr>
          <p:nvPr>
            <p:ph idx="1"/>
            <a:videoFile r:link="rId1"/>
          </p:nvPr>
        </p:nvPicPr>
        <p:blipFill>
          <a:blip r:embed="rId3"/>
          <a:stretch>
            <a:fillRect/>
          </a:stretch>
        </p:blipFill>
        <p:spPr>
          <a:xfrm>
            <a:off x="1900989" y="1690688"/>
            <a:ext cx="7780421" cy="4376487"/>
          </a:xfrm>
          <a:prstGeom prst="rect">
            <a:avLst/>
          </a:prstGeom>
        </p:spPr>
      </p:pic>
    </p:spTree>
    <p:extLst>
      <p:ext uri="{BB962C8B-B14F-4D97-AF65-F5344CB8AC3E}">
        <p14:creationId xmlns:p14="http://schemas.microsoft.com/office/powerpoint/2010/main" val="2002091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9950E4E-342C-4722-8CE2-4A09A441637B}"/>
              </a:ext>
            </a:extLst>
          </p:cNvPr>
          <p:cNvSpPr>
            <a:spLocks noGrp="1"/>
          </p:cNvSpPr>
          <p:nvPr>
            <p:ph type="title"/>
          </p:nvPr>
        </p:nvSpPr>
        <p:spPr>
          <a:xfrm>
            <a:off x="838200" y="963877"/>
            <a:ext cx="3494362" cy="4930246"/>
          </a:xfrm>
        </p:spPr>
        <p:txBody>
          <a:bodyPr>
            <a:normAutofit/>
          </a:bodyPr>
          <a:lstStyle/>
          <a:p>
            <a:pPr algn="r"/>
            <a:r>
              <a:rPr lang="nl-NL">
                <a:solidFill>
                  <a:schemeClr val="accent1"/>
                </a:solidFill>
              </a:rPr>
              <a:t>Functie van pijn</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18831EA6-7FB8-47E0-A9C7-DDBDA307178B}"/>
              </a:ext>
            </a:extLst>
          </p:cNvPr>
          <p:cNvSpPr>
            <a:spLocks noGrp="1"/>
          </p:cNvSpPr>
          <p:nvPr>
            <p:ph idx="1"/>
          </p:nvPr>
        </p:nvSpPr>
        <p:spPr>
          <a:xfrm>
            <a:off x="4976031" y="963877"/>
            <a:ext cx="6377769" cy="4930246"/>
          </a:xfrm>
        </p:spPr>
        <p:txBody>
          <a:bodyPr anchor="ctr">
            <a:normAutofit/>
          </a:bodyPr>
          <a:lstStyle/>
          <a:p>
            <a:r>
              <a:rPr lang="nl-NL" sz="2400" dirty="0"/>
              <a:t>Pijn is essentieel voor het behoud van leven;</a:t>
            </a:r>
          </a:p>
          <a:p>
            <a:r>
              <a:rPr lang="nl-NL" sz="2400" dirty="0"/>
              <a:t>Pijn heeft een </a:t>
            </a:r>
            <a:r>
              <a:rPr lang="nl-NL" sz="2400" b="1" dirty="0"/>
              <a:t>signaalfunctie</a:t>
            </a:r>
            <a:r>
              <a:rPr lang="nl-NL" sz="2400" dirty="0"/>
              <a:t>;</a:t>
            </a:r>
          </a:p>
          <a:p>
            <a:pPr>
              <a:buFont typeface="Wingdings" panose="05000000000000000000" pitchFamily="2" charset="2"/>
              <a:buChar char="v"/>
            </a:pPr>
            <a:r>
              <a:rPr lang="nl-NL" sz="2000" dirty="0"/>
              <a:t> </a:t>
            </a:r>
            <a:r>
              <a:rPr lang="nl-NL" sz="2000" i="1" dirty="0"/>
              <a:t>Er is iets mis! </a:t>
            </a:r>
          </a:p>
          <a:p>
            <a:pPr>
              <a:buFont typeface="Wingdings" panose="05000000000000000000" pitchFamily="2" charset="2"/>
              <a:buChar char="v"/>
            </a:pPr>
            <a:r>
              <a:rPr lang="nl-NL" sz="2000" i="1" dirty="0"/>
              <a:t> Hoe meet je pijn bij een volwassene/kind?</a:t>
            </a:r>
            <a:endParaRPr lang="nl-NL" sz="2000" dirty="0"/>
          </a:p>
          <a:p>
            <a:r>
              <a:rPr lang="nl-NL" sz="2400" dirty="0"/>
              <a:t>Zodra we pijn ervaren of dreigen te ervaren, wordt dit als waarschuwing gezien;</a:t>
            </a:r>
          </a:p>
          <a:p>
            <a:r>
              <a:rPr lang="nl-NL" sz="2400" dirty="0"/>
              <a:t>We komen onmiddellijk in actie: een terugtrekreflex treedt op en we willen de pijn sussen (denk aan wrijven over de pijnlijke plek) of voorkomen.</a:t>
            </a:r>
          </a:p>
        </p:txBody>
      </p:sp>
    </p:spTree>
    <p:extLst>
      <p:ext uri="{BB962C8B-B14F-4D97-AF65-F5344CB8AC3E}">
        <p14:creationId xmlns:p14="http://schemas.microsoft.com/office/powerpoint/2010/main" val="2166448815"/>
      </p:ext>
    </p:extLst>
  </p:cSld>
  <p:clrMapOvr>
    <a:masterClrMapping/>
  </p:clrMapOvr>
</p:sld>
</file>

<file path=ppt/theme/theme1.xml><?xml version="1.0" encoding="utf-8"?>
<a:theme xmlns:a="http://schemas.openxmlformats.org/drawingml/2006/main" name="Kantoorthema">
  <a:themeElements>
    <a:clrScheme name="Rood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EE83C1F785C764F9A38FCBEC29DD7B3" ma:contentTypeVersion="10" ma:contentTypeDescription="Een nieuw document maken." ma:contentTypeScope="" ma:versionID="0fb06cb005f37fafc9543f4e2c773577">
  <xsd:schema xmlns:xsd="http://www.w3.org/2001/XMLSchema" xmlns:xs="http://www.w3.org/2001/XMLSchema" xmlns:p="http://schemas.microsoft.com/office/2006/metadata/properties" xmlns:ns3="fe7f3640-dee9-45f0-a89d-e6c05832ed7a" xmlns:ns4="9912d8de-1901-472a-966c-e2330e0360c6" targetNamespace="http://schemas.microsoft.com/office/2006/metadata/properties" ma:root="true" ma:fieldsID="94563ff4be7fab35ddba5810d93998b2" ns3:_="" ns4:_="">
    <xsd:import namespace="fe7f3640-dee9-45f0-a89d-e6c05832ed7a"/>
    <xsd:import namespace="9912d8de-1901-472a-966c-e2330e0360c6"/>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7f3640-dee9-45f0-a89d-e6c05832ed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912d8de-1901-472a-966c-e2330e0360c6"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element name="SharingHintHash" ma:index="12"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5112685-07DF-448B-B158-3A8CD7DF36EA}">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729A539-7B89-4597-AC2E-C0D747CAEC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e7f3640-dee9-45f0-a89d-e6c05832ed7a"/>
    <ds:schemaRef ds:uri="9912d8de-1901-472a-966c-e2330e0360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93FF579-2889-4981-B978-82D044F323B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56</TotalTime>
  <Words>1042</Words>
  <Application>Microsoft Office PowerPoint</Application>
  <PresentationFormat>Breedbeeld</PresentationFormat>
  <Paragraphs>105</Paragraphs>
  <Slides>18</Slides>
  <Notes>0</Notes>
  <HiddenSlides>0</HiddenSlides>
  <MMClips>1</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18</vt:i4>
      </vt:variant>
    </vt:vector>
  </HeadingPairs>
  <TitlesOfParts>
    <vt:vector size="24" baseType="lpstr">
      <vt:lpstr>Arial</vt:lpstr>
      <vt:lpstr>Calibri</vt:lpstr>
      <vt:lpstr>Calibri Light</vt:lpstr>
      <vt:lpstr>Courier New</vt:lpstr>
      <vt:lpstr>Wingdings</vt:lpstr>
      <vt:lpstr>Kantoorthema</vt:lpstr>
      <vt:lpstr>Pijn en pijnbestrijding</vt:lpstr>
      <vt:lpstr>Wat behandelen we vandaag?</vt:lpstr>
      <vt:lpstr>Begrippen passend bij ‘pijn’</vt:lpstr>
      <vt:lpstr>Neurologie</vt:lpstr>
      <vt:lpstr>Zenuwcel</vt:lpstr>
      <vt:lpstr>Sensorische zenuwen</vt:lpstr>
      <vt:lpstr>Voorbeelden sensorische zenuwen</vt:lpstr>
      <vt:lpstr>Juf Daniëlle: pijn</vt:lpstr>
      <vt:lpstr>Functie van pijn</vt:lpstr>
      <vt:lpstr>Soorten pijn</vt:lpstr>
      <vt:lpstr>Soorten pijn </vt:lpstr>
      <vt:lpstr>Globale onderscheiding analgetica</vt:lpstr>
      <vt:lpstr>Niet-opioïden</vt:lpstr>
      <vt:lpstr>Paracetamol</vt:lpstr>
      <vt:lpstr>NSAID’s</vt:lpstr>
      <vt:lpstr>Combinatie-preparaten</vt:lpstr>
      <vt:lpstr>Opioïden</vt:lpstr>
      <vt:lpstr>Bezig met opdracht pijnstillers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Pijn en pijnbestrijding</dc:title>
  <dc:creator>Hanneke van Tuinen</dc:creator>
  <cp:lastModifiedBy>Hanneke van Tuinen</cp:lastModifiedBy>
  <cp:revision>1</cp:revision>
  <dcterms:created xsi:type="dcterms:W3CDTF">2019-12-04T10:59:52Z</dcterms:created>
  <dcterms:modified xsi:type="dcterms:W3CDTF">2020-11-17T09:27:47Z</dcterms:modified>
</cp:coreProperties>
</file>